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6858000" cx="9144000"/>
  <p:notesSz cx="6858000" cy="9144000"/>
  <p:embeddedFontLst>
    <p:embeddedFont>
      <p:font typeface="Tahoma"/>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Tahoma-bold.fntdata"/><Relationship Id="rId63" Type="http://schemas.openxmlformats.org/officeDocument/2006/relationships/font" Target="fonts/Tahoma-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cap="none" strike="noStrike">
                <a:solidFill>
                  <a:srgbClr val="000000"/>
                </a:solidFill>
                <a:latin typeface="Arial"/>
                <a:ea typeface="Arial"/>
                <a:cs typeface="Arial"/>
                <a:sym typeface="Arial"/>
              </a:rPr>
              <a:t>‹#›</a:t>
            </a:fld>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186" name="Google Shape;18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94" name="Google Shape;19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04" name="Google Shape;20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15" name="Google Shape;21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225" name="Google Shape;22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233" name="Google Shape;23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41" name="Google Shape;24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251" name="Google Shape;25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261" name="Google Shape;26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284" name="Google Shape;28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 name="Google Shape;28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292" name="Google Shape;29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 name="Google Shape;29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302" name="Google Shape;30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312" name="Google Shape;31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327" name="Google Shape;32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335" name="Google Shape;33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343" name="Google Shape;34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353" name="Google Shape;35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 name="Google Shape;35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362" name="Google Shape;36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370" name="Google Shape;37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 name="Google Shape;37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1" lang="en-US" sz="3200" u="none">
                <a:solidFill>
                  <a:schemeClr val="dk1"/>
                </a:solidFill>
                <a:latin typeface="Arial"/>
                <a:ea typeface="Arial"/>
                <a:cs typeface="Arial"/>
                <a:sym typeface="Arial"/>
              </a:rPr>
              <a:t>12.#</a:t>
            </a:r>
            <a:endParaRPr/>
          </a:p>
        </p:txBody>
      </p:sp>
      <p:sp>
        <p:nvSpPr>
          <p:cNvPr id="108" name="Google Shape;10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385" name="Google Shape;38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 name="Google Shape;38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393" name="Google Shape;39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4" name="Google Shape;39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401" name="Google Shape;40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409" name="Google Shape;40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 name="Google Shape;41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419" name="Google Shape;41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434" name="Google Shape;43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5" name="Google Shape;43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442" name="Google Shape;44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3" name="Google Shape;44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457" name="Google Shape;45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477" name="Google Shape;47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8" name="Google Shape;47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492" name="Google Shape;49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3" name="Google Shape;49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125" name="Google Shape;12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503" name="Google Shape;50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 name="Google Shape;50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513" name="Google Shape;51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4" name="Google Shape;514;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528" name="Google Shape;52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9" name="Google Shape;52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3: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536" name="Google Shape;53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7" name="Google Shape;537;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4: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551" name="Google Shape;55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 name="Google Shape;55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559" name="Google Shape;55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0" name="Google Shape;560;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574" name="Google Shape;57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5" name="Google Shape;575;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582" name="Google Shape;58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3" name="Google Shape;583;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591" name="Google Shape;59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2" name="Google Shape;592;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600" name="Google Shape;60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1" name="Google Shape;601;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134" name="Google Shape;13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0: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608" name="Google Shape;60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9" name="Google Shape;609;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1: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617" name="Google Shape;61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8" name="Google Shape;61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2: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626" name="Google Shape;62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7" name="Google Shape;62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35" name="Google Shape;63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6" name="Google Shape;636;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46" name="Google Shape;64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7" name="Google Shape;647;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657" name="Google Shape;65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8" name="Google Shape;65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144" name="Google Shape;1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159" name="Google Shape;15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1" lang="en-US" sz="3200" u="none">
                <a:solidFill>
                  <a:srgbClr val="000000"/>
                </a:solidFill>
                <a:latin typeface="Arial"/>
                <a:ea typeface="Arial"/>
                <a:cs typeface="Arial"/>
                <a:sym typeface="Arial"/>
              </a:rPr>
              <a:t>12.#</a:t>
            </a:r>
            <a:endParaRPr/>
          </a:p>
        </p:txBody>
      </p:sp>
      <p:sp>
        <p:nvSpPr>
          <p:cNvPr id="167" name="Google Shape;16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1" i="1" lang="en-US" sz="3200" u="none">
                <a:solidFill>
                  <a:srgbClr val="000000"/>
                </a:solidFill>
                <a:latin typeface="Arial"/>
                <a:ea typeface="Arial"/>
                <a:cs typeface="Arial"/>
                <a:sym typeface="Arial"/>
              </a:rPr>
              <a:t>‹#›</a:t>
            </a:fld>
            <a:endParaRPr/>
          </a:p>
        </p:txBody>
      </p:sp>
      <p:sp>
        <p:nvSpPr>
          <p:cNvPr id="176" name="Google Shape;17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52" name="Google Shape;52;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3" name="Google Shape;53;p1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5"/>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6" name="Google Shape;76;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folHlink"/>
              </a:buClr>
              <a:buSzPts val="19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7" name="Google Shape;77;p1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 name="Shape 13"/>
        <p:cNvGrpSpPr/>
        <p:nvPr/>
      </p:nvGrpSpPr>
      <p:grpSpPr>
        <a:xfrm>
          <a:off x="0" y="0"/>
          <a:ext cx="0" cy="0"/>
          <a:chOff x="0" y="0"/>
          <a:chExt cx="0" cy="0"/>
        </a:xfrm>
      </p:grpSpPr>
      <p:sp>
        <p:nvSpPr>
          <p:cNvPr id="14" name="Google Shape;14;p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5" name="Google Shape;15;p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6" name="Google Shape;16;p3"/>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 name="Shape 17"/>
        <p:cNvGrpSpPr/>
        <p:nvPr/>
      </p:nvGrpSpPr>
      <p:grpSpPr>
        <a:xfrm>
          <a:off x="0" y="0"/>
          <a:ext cx="0" cy="0"/>
          <a:chOff x="0" y="0"/>
          <a:chExt cx="0" cy="0"/>
        </a:xfrm>
      </p:grpSpPr>
      <p:sp>
        <p:nvSpPr>
          <p:cNvPr id="18" name="Google Shape;18;p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9" name="Google Shape;19;p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0" name="Google Shape;20;p4"/>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 name="Shape 21"/>
        <p:cNvGrpSpPr/>
        <p:nvPr/>
      </p:nvGrpSpPr>
      <p:grpSpPr>
        <a:xfrm>
          <a:off x="0" y="0"/>
          <a:ext cx="0" cy="0"/>
          <a:chOff x="0" y="0"/>
          <a:chExt cx="0" cy="0"/>
        </a:xfrm>
      </p:grpSpPr>
      <p:sp>
        <p:nvSpPr>
          <p:cNvPr id="22" name="Google Shape;22;p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3" name="Google Shape;23;p5"/>
          <p:cNvSpPr/>
          <p:nvPr>
            <p:ph idx="2" type="pic"/>
          </p:nvPr>
        </p:nvSpPr>
        <p:spPr>
          <a:xfrm>
            <a:off x="1792288" y="612775"/>
            <a:ext cx="5486400" cy="4114800"/>
          </a:xfrm>
          <a:prstGeom prst="rect">
            <a:avLst/>
          </a:prstGeom>
          <a:noFill/>
          <a:ln>
            <a:noFill/>
          </a:ln>
        </p:spPr>
      </p:sp>
      <p:sp>
        <p:nvSpPr>
          <p:cNvPr id="24" name="Google Shape;24;p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25" name="Google Shape;25;p5"/>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28" name="Google Shape;28;p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9" name="Google Shape;29;p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folHlink"/>
              </a:buClr>
              <a:buSzPts val="840"/>
              <a:buFont typeface="Noto Sans Symbols"/>
              <a:buNone/>
              <a:defRPr b="0" i="0" sz="1400" u="none" cap="none" strike="noStrike">
                <a:solidFill>
                  <a:schemeClr val="dk1"/>
                </a:solidFill>
                <a:latin typeface="Tahoma"/>
                <a:ea typeface="Tahoma"/>
                <a:cs typeface="Tahoma"/>
                <a:sym typeface="Tahoma"/>
              </a:defRPr>
            </a:lvl1pPr>
            <a:lvl2pPr indent="-228600" lvl="1" marL="914400" marR="0" rtl="0" algn="l">
              <a:spcBef>
                <a:spcPts val="240"/>
              </a:spcBef>
              <a:spcAft>
                <a:spcPts val="0"/>
              </a:spcAft>
              <a:buClr>
                <a:schemeClr val="hlink"/>
              </a:buClr>
              <a:buSzPts val="660"/>
              <a:buFont typeface="Noto Sans Symbols"/>
              <a:buNone/>
              <a:defRPr b="0" i="0" sz="1200" u="none" cap="none" strike="noStrike">
                <a:solidFill>
                  <a:schemeClr val="dk1"/>
                </a:solidFill>
                <a:latin typeface="Tahoma"/>
                <a:ea typeface="Tahoma"/>
                <a:cs typeface="Tahoma"/>
                <a:sym typeface="Tahoma"/>
              </a:defRPr>
            </a:lvl2pPr>
            <a:lvl3pPr indent="-228600" lvl="2" marL="1371600" marR="0" rtl="0" algn="l">
              <a:spcBef>
                <a:spcPts val="200"/>
              </a:spcBef>
              <a:spcAft>
                <a:spcPts val="0"/>
              </a:spcAft>
              <a:buClr>
                <a:schemeClr val="folHlink"/>
              </a:buClr>
              <a:buSzPts val="500"/>
              <a:buFont typeface="Noto Sans Symbols"/>
              <a:buNone/>
              <a:defRPr b="0" i="0" sz="1000" u="none" cap="none" strike="noStrike">
                <a:solidFill>
                  <a:schemeClr val="dk1"/>
                </a:solidFill>
                <a:latin typeface="Tahoma"/>
                <a:ea typeface="Tahoma"/>
                <a:cs typeface="Tahoma"/>
                <a:sym typeface="Tahoma"/>
              </a:defRPr>
            </a:lvl3pPr>
            <a:lvl4pPr indent="-228600" lvl="3" marL="1828800" marR="0" rtl="0" algn="l">
              <a:spcBef>
                <a:spcPts val="180"/>
              </a:spcBef>
              <a:spcAft>
                <a:spcPts val="0"/>
              </a:spcAft>
              <a:buClr>
                <a:schemeClr val="accent2"/>
              </a:buClr>
              <a:buSzPts val="495"/>
              <a:buFont typeface="Noto Sans Symbols"/>
              <a:buNone/>
              <a:defRPr b="0" i="0" sz="900" u="none" cap="none" strike="noStrike">
                <a:solidFill>
                  <a:schemeClr val="dk1"/>
                </a:solidFill>
                <a:latin typeface="Tahoma"/>
                <a:ea typeface="Tahoma"/>
                <a:cs typeface="Tahoma"/>
                <a:sym typeface="Tahoma"/>
              </a:defRPr>
            </a:lvl4pPr>
            <a:lvl5pPr indent="-228600" lvl="4" marL="22860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5pPr>
            <a:lvl6pPr indent="-228600" lvl="5" marL="27432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6pPr>
            <a:lvl7pPr indent="-228600" lvl="6" marL="32004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7pPr>
            <a:lvl8pPr indent="-228600" lvl="7" marL="36576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8pPr>
            <a:lvl9pPr indent="-228600" lvl="8" marL="4114800" marR="0" rtl="0" algn="l">
              <a:spcBef>
                <a:spcPts val="180"/>
              </a:spcBef>
              <a:spcAft>
                <a:spcPts val="0"/>
              </a:spcAft>
              <a:buClr>
                <a:schemeClr val="accent1"/>
              </a:buClr>
              <a:buSzPts val="450"/>
              <a:buFont typeface="Noto Sans Symbols"/>
              <a:buNone/>
              <a:defRPr b="0" i="0" sz="900" u="none" cap="none" strike="noStrike">
                <a:solidFill>
                  <a:schemeClr val="dk1"/>
                </a:solidFill>
                <a:latin typeface="Tahoma"/>
                <a:ea typeface="Tahoma"/>
                <a:cs typeface="Tahoma"/>
                <a:sym typeface="Tahoma"/>
              </a:defRPr>
            </a:lvl9pPr>
          </a:lstStyle>
          <a:p/>
        </p:txBody>
      </p:sp>
      <p:sp>
        <p:nvSpPr>
          <p:cNvPr id="30" name="Google Shape;30;p6"/>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3" name="Google Shape;33;p7"/>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36" name="Google Shape;36;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7" name="Google Shape;37;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38" name="Google Shape;38;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rtl="0" algn="l">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rtl="0" algn="l">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rtl="0" algn="l">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6pPr>
            <a:lvl7pPr indent="-228600" lvl="6" marL="32004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7pPr>
            <a:lvl8pPr indent="-228600" lvl="7" marL="36576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8pPr>
            <a:lvl9pPr indent="-228600" lvl="8" marL="4114800" marR="0" rtl="0" algn="l">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9pPr>
          </a:lstStyle>
          <a:p/>
        </p:txBody>
      </p:sp>
      <p:sp>
        <p:nvSpPr>
          <p:cNvPr id="39" name="Google Shape;39;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480"/>
              </a:spcBef>
              <a:spcAft>
                <a:spcPts val="0"/>
              </a:spcAft>
              <a:buClr>
                <a:schemeClr val="folHlink"/>
              </a:buClr>
              <a:buSzPts val="1440"/>
              <a:buFont typeface="Noto Sans Symbols"/>
              <a:buChar char="■"/>
              <a:defRPr b="0" i="0" sz="2400" u="none" cap="none" strike="noStrike">
                <a:solidFill>
                  <a:schemeClr val="dk1"/>
                </a:solidFill>
                <a:latin typeface="Tahoma"/>
                <a:ea typeface="Tahoma"/>
                <a:cs typeface="Tahoma"/>
                <a:sym typeface="Tahoma"/>
              </a:defRPr>
            </a:lvl1pPr>
            <a:lvl2pPr indent="-298450" lvl="1" marL="914400" marR="0" rtl="0" algn="l">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rtl="0" algn="l">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rtl="0" algn="l">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rtl="0" algn="l">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40" name="Google Shape;40;p8"/>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3" name="Google Shape;43;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4" name="Google Shape;44;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12419" lvl="1" marL="914400" marR="0" rtl="0" algn="l">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rtl="0" algn="l">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rtl="0" algn="l">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45" name="Google Shape;45;p9"/>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48" name="Google Shape;48;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folHlink"/>
              </a:buClr>
              <a:buSzPts val="1200"/>
              <a:buFont typeface="Noto Sans Symbols"/>
              <a:buNone/>
              <a:defRPr b="0" i="0" sz="2000" u="none" cap="none" strike="noStrike">
                <a:solidFill>
                  <a:schemeClr val="dk1"/>
                </a:solidFill>
                <a:latin typeface="Tahoma"/>
                <a:ea typeface="Tahoma"/>
                <a:cs typeface="Tahoma"/>
                <a:sym typeface="Tahoma"/>
              </a:defRPr>
            </a:lvl1pPr>
            <a:lvl2pPr indent="-228600" lvl="1" marL="914400" marR="0" rtl="0" algn="l">
              <a:spcBef>
                <a:spcPts val="360"/>
              </a:spcBef>
              <a:spcAft>
                <a:spcPts val="0"/>
              </a:spcAft>
              <a:buClr>
                <a:schemeClr val="hlink"/>
              </a:buClr>
              <a:buSzPts val="990"/>
              <a:buFont typeface="Noto Sans Symbols"/>
              <a:buNone/>
              <a:defRPr b="0" i="0" sz="1800" u="none" cap="none" strike="noStrike">
                <a:solidFill>
                  <a:schemeClr val="dk1"/>
                </a:solidFill>
                <a:latin typeface="Tahoma"/>
                <a:ea typeface="Tahoma"/>
                <a:cs typeface="Tahoma"/>
                <a:sym typeface="Tahoma"/>
              </a:defRPr>
            </a:lvl2pPr>
            <a:lvl3pPr indent="-228600" lvl="2" marL="1371600" marR="0" rtl="0" algn="l">
              <a:spcBef>
                <a:spcPts val="320"/>
              </a:spcBef>
              <a:spcAft>
                <a:spcPts val="0"/>
              </a:spcAft>
              <a:buClr>
                <a:schemeClr val="folHlink"/>
              </a:buClr>
              <a:buSzPts val="800"/>
              <a:buFont typeface="Noto Sans Symbols"/>
              <a:buNone/>
              <a:defRPr b="0" i="0" sz="1600" u="none" cap="none" strike="noStrike">
                <a:solidFill>
                  <a:schemeClr val="dk1"/>
                </a:solidFill>
                <a:latin typeface="Tahoma"/>
                <a:ea typeface="Tahoma"/>
                <a:cs typeface="Tahoma"/>
                <a:sym typeface="Tahoma"/>
              </a:defRPr>
            </a:lvl3pPr>
            <a:lvl4pPr indent="-228600" lvl="3" marL="1828800" marR="0" rtl="0" algn="l">
              <a:spcBef>
                <a:spcPts val="280"/>
              </a:spcBef>
              <a:spcAft>
                <a:spcPts val="0"/>
              </a:spcAft>
              <a:buClr>
                <a:schemeClr val="accent2"/>
              </a:buClr>
              <a:buSzPts val="770"/>
              <a:buFont typeface="Noto Sans Symbols"/>
              <a:buNone/>
              <a:defRPr b="0" i="0" sz="1400" u="none" cap="none" strike="noStrike">
                <a:solidFill>
                  <a:schemeClr val="dk1"/>
                </a:solidFill>
                <a:latin typeface="Tahoma"/>
                <a:ea typeface="Tahoma"/>
                <a:cs typeface="Tahoma"/>
                <a:sym typeface="Tahoma"/>
              </a:defRPr>
            </a:lvl4pPr>
            <a:lvl5pPr indent="-228600" lvl="4" marL="22860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5pPr>
            <a:lvl6pPr indent="-228600" lvl="5" marL="27432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6pPr>
            <a:lvl7pPr indent="-228600" lvl="6" marL="32004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7pPr>
            <a:lvl8pPr indent="-228600" lvl="7" marL="36576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8pPr>
            <a:lvl9pPr indent="-228600" lvl="8" marL="4114800" marR="0" rtl="0" algn="l">
              <a:spcBef>
                <a:spcPts val="280"/>
              </a:spcBef>
              <a:spcAft>
                <a:spcPts val="0"/>
              </a:spcAft>
              <a:buClr>
                <a:schemeClr val="accent1"/>
              </a:buClr>
              <a:buSzPts val="700"/>
              <a:buFont typeface="Noto Sans Symbols"/>
              <a:buNone/>
              <a:defRPr b="0" i="0" sz="1400" u="none" cap="none" strike="noStrike">
                <a:solidFill>
                  <a:schemeClr val="dk1"/>
                </a:solidFill>
                <a:latin typeface="Tahoma"/>
                <a:ea typeface="Tahoma"/>
                <a:cs typeface="Tahoma"/>
                <a:sym typeface="Tahoma"/>
              </a:defRPr>
            </a:lvl9pPr>
          </a:lstStyle>
          <a:p/>
        </p:txBody>
      </p:sp>
      <p:sp>
        <p:nvSpPr>
          <p:cNvPr id="49" name="Google Shape;49;p10"/>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4.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2"/>
          <p:cNvSpPr txBox="1"/>
          <p:nvPr>
            <p:ph idx="12" type="sldNum"/>
          </p:nvPr>
        </p:nvSpPr>
        <p:spPr>
          <a:xfrm>
            <a:off x="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1" i="0" sz="1200" u="none">
                <a:solidFill>
                  <a:schemeClr val="dk1"/>
                </a:solidFill>
                <a:latin typeface="Arial"/>
                <a:ea typeface="Arial"/>
                <a:cs typeface="Arial"/>
                <a:sym typeface="Arial"/>
              </a:defRPr>
            </a:lvl9pPr>
          </a:lstStyle>
          <a:p>
            <a:pPr indent="0" lvl="0" marL="0" rtl="0" algn="l">
              <a:spcBef>
                <a:spcPts val="0"/>
              </a:spcBef>
              <a:spcAft>
                <a:spcPts val="0"/>
              </a:spcAft>
              <a:buNone/>
            </a:pPr>
            <a:r>
              <a:rPr lang="en-US"/>
              <a:t>12.</a:t>
            </a: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grpSp>
        <p:nvGrpSpPr>
          <p:cNvPr id="59" name="Google Shape;59;p14"/>
          <p:cNvGrpSpPr/>
          <p:nvPr/>
        </p:nvGrpSpPr>
        <p:grpSpPr>
          <a:xfrm>
            <a:off x="0" y="2438400"/>
            <a:ext cx="9009062" cy="1052512"/>
            <a:chOff x="0" y="1536"/>
            <a:chExt cx="5675" cy="663"/>
          </a:xfrm>
        </p:grpSpPr>
        <p:grpSp>
          <p:nvGrpSpPr>
            <p:cNvPr id="60" name="Google Shape;60;p14"/>
            <p:cNvGrpSpPr/>
            <p:nvPr/>
          </p:nvGrpSpPr>
          <p:grpSpPr>
            <a:xfrm>
              <a:off x="185" y="1604"/>
              <a:ext cx="449" cy="299"/>
              <a:chOff x="720" y="336"/>
              <a:chExt cx="624" cy="432"/>
            </a:xfrm>
          </p:grpSpPr>
          <p:sp>
            <p:nvSpPr>
              <p:cNvPr id="61" name="Google Shape;61;p14"/>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2" name="Google Shape;62;p14"/>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grpSp>
          <p:nvGrpSpPr>
            <p:cNvPr id="63" name="Google Shape;63;p14"/>
            <p:cNvGrpSpPr/>
            <p:nvPr/>
          </p:nvGrpSpPr>
          <p:grpSpPr>
            <a:xfrm>
              <a:off x="263" y="1870"/>
              <a:ext cx="466" cy="299"/>
              <a:chOff x="912" y="2640"/>
              <a:chExt cx="672" cy="432"/>
            </a:xfrm>
          </p:grpSpPr>
          <p:sp>
            <p:nvSpPr>
              <p:cNvPr id="64" name="Google Shape;64;p14"/>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 name="Google Shape;65;p14"/>
              <p:cNvSpPr txBox="1"/>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6" name="Google Shape;66;p14"/>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7" name="Google Shape;67;p14"/>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8" name="Google Shape;68;p14"/>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grpSp>
      <p:sp>
        <p:nvSpPr>
          <p:cNvPr id="69" name="Google Shape;69;p14"/>
          <p:cNvSpPr txBox="1"/>
          <p:nvPr/>
        </p:nvSpPr>
        <p:spPr>
          <a:xfrm>
            <a:off x="0" y="6553200"/>
            <a:ext cx="22098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McGraw-Hill</a:t>
            </a:r>
            <a:endParaRPr/>
          </a:p>
        </p:txBody>
      </p:sp>
      <p:sp>
        <p:nvSpPr>
          <p:cNvPr id="70" name="Google Shape;70;p14"/>
          <p:cNvSpPr txBox="1"/>
          <p:nvPr/>
        </p:nvSpPr>
        <p:spPr>
          <a:xfrm>
            <a:off x="4572000" y="6553200"/>
            <a:ext cx="4572000" cy="304800"/>
          </a:xfrm>
          <a:prstGeom prst="rect">
            <a:avLst/>
          </a:prstGeom>
          <a:noFill/>
          <a:ln>
            <a:noFill/>
          </a:ln>
        </p:spPr>
        <p:txBody>
          <a:bodyPr anchorCtr="0" anchor="t" bIns="45700" lIns="91425" spcFirstLastPara="1" rIns="91425" wrap="square" tIns="45700">
            <a:spAutoFit/>
          </a:bodyPr>
          <a:lstStyle/>
          <a:p>
            <a:pPr indent="-88900" lvl="0" marL="0" marR="0" rtl="0" algn="r">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The McGraw-Hill Companies, Inc., 2000</a:t>
            </a:r>
            <a:endParaRPr/>
          </a:p>
        </p:txBody>
      </p:sp>
      <p:sp>
        <p:nvSpPr>
          <p:cNvPr id="71" name="Google Shape;71;p14"/>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2" name="Google Shape;72;p14"/>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1" i="1" sz="3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1" i="1" sz="3200" u="none" cap="none" strike="noStrike">
                <a:solidFill>
                  <a:schemeClr val="dk1"/>
                </a:solidFill>
                <a:latin typeface="Arial"/>
                <a:ea typeface="Arial"/>
                <a:cs typeface="Arial"/>
                <a:sym typeface="Arial"/>
              </a:defRPr>
            </a:lvl9pPr>
          </a:lstStyle>
          <a:p/>
        </p:txBody>
      </p:sp>
      <p:sp>
        <p:nvSpPr>
          <p:cNvPr id="73" name="Google Shape;73;p14"/>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9.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53.png"/><Relationship Id="rId13" Type="http://schemas.openxmlformats.org/officeDocument/2006/relationships/image" Target="../media/image38.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60.png"/><Relationship Id="rId15" Type="http://schemas.openxmlformats.org/officeDocument/2006/relationships/image" Target="../media/image59.png"/><Relationship Id="rId1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58.png"/><Relationship Id="rId7" Type="http://schemas.openxmlformats.org/officeDocument/2006/relationships/image" Target="../media/image21.png"/><Relationship Id="rId8"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52.png"/><Relationship Id="rId6"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9.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3.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9.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7.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8.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brandinglogo" id="85" name="Google Shape;85;p16"/>
          <p:cNvPicPr preferRelativeResize="0"/>
          <p:nvPr/>
        </p:nvPicPr>
        <p:blipFill rotWithShape="1">
          <a:blip r:embed="rId3">
            <a:alphaModFix/>
          </a:blip>
          <a:srcRect b="0" l="0" r="0" t="0"/>
          <a:stretch/>
        </p:blipFill>
        <p:spPr>
          <a:xfrm>
            <a:off x="0" y="0"/>
            <a:ext cx="9144000" cy="533400"/>
          </a:xfrm>
          <a:prstGeom prst="rect">
            <a:avLst/>
          </a:prstGeom>
          <a:noFill/>
          <a:ln>
            <a:noFill/>
          </a:ln>
        </p:spPr>
      </p:pic>
      <p:sp>
        <p:nvSpPr>
          <p:cNvPr id="86" name="Google Shape;86;p16"/>
          <p:cNvSpPr txBox="1"/>
          <p:nvPr/>
        </p:nvSpPr>
        <p:spPr>
          <a:xfrm>
            <a:off x="187325" y="1524000"/>
            <a:ext cx="4156075" cy="8239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800"/>
              <a:buFont typeface="Times"/>
              <a:buNone/>
            </a:pPr>
            <a:r>
              <a:rPr b="1" i="1" lang="en-US" sz="4800" u="none" cap="none" strike="noStrike">
                <a:solidFill>
                  <a:srgbClr val="FF0000"/>
                </a:solidFill>
                <a:latin typeface="Times"/>
                <a:ea typeface="Times"/>
                <a:cs typeface="Times"/>
                <a:sym typeface="Times"/>
              </a:rPr>
              <a:t>Chapter 12</a:t>
            </a:r>
            <a:endParaRPr/>
          </a:p>
        </p:txBody>
      </p:sp>
      <p:pic>
        <p:nvPicPr>
          <p:cNvPr id="87" name="Google Shape;87;p16"/>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88" name="Google Shape;88;p16"/>
          <p:cNvSpPr txBox="1"/>
          <p:nvPr/>
        </p:nvSpPr>
        <p:spPr>
          <a:xfrm>
            <a:off x="152400" y="2590800"/>
            <a:ext cx="4114800" cy="30464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Media </a:t>
            </a:r>
            <a:br>
              <a:rPr b="1" i="1" lang="en-US" sz="4800" u="none" cap="none" strike="noStrike">
                <a:solidFill>
                  <a:srgbClr val="002060"/>
                </a:solidFill>
                <a:latin typeface="Times"/>
                <a:ea typeface="Times"/>
                <a:cs typeface="Times"/>
                <a:sym typeface="Times"/>
              </a:rPr>
            </a:br>
            <a:r>
              <a:rPr b="1" i="1" lang="en-US" sz="4800" u="none" cap="none" strike="noStrike">
                <a:solidFill>
                  <a:srgbClr val="002060"/>
                </a:solidFill>
                <a:latin typeface="Times"/>
                <a:ea typeface="Times"/>
                <a:cs typeface="Times"/>
                <a:sym typeface="Times"/>
              </a:rPr>
              <a:t>Access</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Control</a:t>
            </a:r>
            <a:endParaRPr/>
          </a:p>
          <a:p>
            <a:pPr indent="0" lvl="0" marL="0" marR="0" rtl="0" algn="ctr">
              <a:lnSpc>
                <a:spcPct val="100000"/>
              </a:lnSpc>
              <a:spcBef>
                <a:spcPts val="0"/>
              </a:spcBef>
              <a:spcAft>
                <a:spcPts val="0"/>
              </a:spcAft>
              <a:buClr>
                <a:srgbClr val="002060"/>
              </a:buClr>
              <a:buSzPts val="4800"/>
              <a:buFont typeface="Times"/>
              <a:buNone/>
            </a:pPr>
            <a:r>
              <a:rPr b="1" i="1" lang="en-US" sz="4800" u="none" cap="none" strike="noStrike">
                <a:solidFill>
                  <a:srgbClr val="002060"/>
                </a:solidFill>
                <a:latin typeface="Times"/>
                <a:ea typeface="Times"/>
                <a:cs typeface="Times"/>
                <a:sym typeface="Times"/>
              </a:rPr>
              <a:t>(MAC)</a:t>
            </a:r>
            <a:endParaRPr/>
          </a:p>
        </p:txBody>
      </p:sp>
      <p:sp>
        <p:nvSpPr>
          <p:cNvPr id="89" name="Google Shape;89;p16"/>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190" name="Google Shape;190;p2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12.4:  </a:t>
            </a:r>
            <a:r>
              <a:rPr b="1" i="1" lang="en-US" sz="2000" u="none">
                <a:solidFill>
                  <a:schemeClr val="dk1"/>
                </a:solidFill>
                <a:latin typeface="Times"/>
                <a:ea typeface="Times"/>
                <a:cs typeface="Times"/>
                <a:sym typeface="Times"/>
              </a:rPr>
              <a:t>Vulnerable time for pure ALOHA protocol</a:t>
            </a:r>
            <a:endParaRPr/>
          </a:p>
        </p:txBody>
      </p:sp>
      <p:pic>
        <p:nvPicPr>
          <p:cNvPr id="191" name="Google Shape;191;p25"/>
          <p:cNvPicPr preferRelativeResize="0"/>
          <p:nvPr/>
        </p:nvPicPr>
        <p:blipFill rotWithShape="1">
          <a:blip r:embed="rId3">
            <a:alphaModFix/>
          </a:blip>
          <a:srcRect b="0" l="0" r="0" t="0"/>
          <a:stretch/>
        </p:blipFill>
        <p:spPr>
          <a:xfrm>
            <a:off x="1073150" y="1939925"/>
            <a:ext cx="7613650" cy="301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nvSpPr>
        <p:spPr>
          <a:xfrm>
            <a:off x="76200" y="696912"/>
            <a:ext cx="8839200" cy="4362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pure ALOHA network transmits 200-bit frames on a shared channel of 200 kbps. What is the requirement to make this frame collision-free?</a:t>
            </a:r>
            <a:endParaRPr/>
          </a:p>
          <a:p>
            <a:pPr indent="0" lvl="0" marL="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Average frame transmission time T</a:t>
            </a:r>
            <a:r>
              <a:rPr b="0" baseline="-25000" i="0" lang="en-US" sz="2800" u="none">
                <a:solidFill>
                  <a:schemeClr val="dk1"/>
                </a:solidFill>
                <a:latin typeface="Times New Roman"/>
                <a:ea typeface="Times New Roman"/>
                <a:cs typeface="Times New Roman"/>
                <a:sym typeface="Times New Roman"/>
              </a:rPr>
              <a:t>fr</a:t>
            </a:r>
            <a:r>
              <a:rPr b="0" i="0" lang="en-US" sz="2800" u="none">
                <a:solidFill>
                  <a:schemeClr val="dk1"/>
                </a:solidFill>
                <a:latin typeface="Times New Roman"/>
                <a:ea typeface="Times New Roman"/>
                <a:cs typeface="Times New Roman"/>
                <a:sym typeface="Times New Roman"/>
              </a:rPr>
              <a:t> is 200 bits/200 kbps or 1 ms. The vulnerable time is 2 × 1 ms = 2 ms. This means no station should send later than 1 ms before this station starts transmission and no station should start sending during the period (1 ms) that this station is sending.</a:t>
            </a:r>
            <a:endParaRPr/>
          </a:p>
        </p:txBody>
      </p:sp>
      <p:grpSp>
        <p:nvGrpSpPr>
          <p:cNvPr id="198" name="Google Shape;198;p26"/>
          <p:cNvGrpSpPr/>
          <p:nvPr/>
        </p:nvGrpSpPr>
        <p:grpSpPr>
          <a:xfrm>
            <a:off x="0" y="0"/>
            <a:ext cx="9144000" cy="609600"/>
            <a:chOff x="0" y="2448"/>
            <a:chExt cx="5760" cy="384"/>
          </a:xfrm>
        </p:grpSpPr>
        <p:sp>
          <p:nvSpPr>
            <p:cNvPr id="199" name="Google Shape;199;p26"/>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00" name="Google Shape;200;p26"/>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12.2</a:t>
              </a:r>
              <a:endParaRPr/>
            </a:p>
          </p:txBody>
        </p:sp>
      </p:grpSp>
      <p:sp>
        <p:nvSpPr>
          <p:cNvPr id="201" name="Google Shape;201;p2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nvSpPr>
        <p:spPr>
          <a:xfrm>
            <a:off x="76200" y="696912"/>
            <a:ext cx="88392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pure ALOHA network transmits 200-bit frames on a shared channel of 200 kbps. What is the throughput if the system (all stations together) produces</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r>
              <a:rPr b="1" i="0" lang="en-US" sz="2800" u="none">
                <a:solidFill>
                  <a:srgbClr val="FF0000"/>
                </a:solidFill>
                <a:latin typeface="Times New Roman"/>
                <a:ea typeface="Times New Roman"/>
                <a:cs typeface="Times New Roman"/>
                <a:sym typeface="Times New Roman"/>
              </a:rPr>
              <a:t>a. </a:t>
            </a:r>
            <a:r>
              <a:rPr b="0" i="0" lang="en-US" sz="2800" u="none">
                <a:solidFill>
                  <a:schemeClr val="dk1"/>
                </a:solidFill>
                <a:latin typeface="Times New Roman"/>
                <a:ea typeface="Times New Roman"/>
                <a:cs typeface="Times New Roman"/>
                <a:sym typeface="Times New Roman"/>
              </a:rPr>
              <a:t>1000 frames per second?</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r>
              <a:rPr b="1" i="0" lang="en-US" sz="2800" u="none">
                <a:solidFill>
                  <a:srgbClr val="FF0000"/>
                </a:solidFill>
                <a:latin typeface="Times New Roman"/>
                <a:ea typeface="Times New Roman"/>
                <a:cs typeface="Times New Roman"/>
                <a:sym typeface="Times New Roman"/>
              </a:rPr>
              <a:t> b. </a:t>
            </a:r>
            <a:r>
              <a:rPr b="0" i="0" lang="en-US" sz="2800" u="none">
                <a:solidFill>
                  <a:schemeClr val="dk1"/>
                </a:solidFill>
                <a:latin typeface="Times New Roman"/>
                <a:ea typeface="Times New Roman"/>
                <a:cs typeface="Times New Roman"/>
                <a:sym typeface="Times New Roman"/>
              </a:rPr>
              <a:t>500 frames per second?</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r>
              <a:rPr b="1" i="0" lang="en-US" sz="2800" u="none">
                <a:solidFill>
                  <a:srgbClr val="FF0000"/>
                </a:solidFill>
                <a:latin typeface="Times New Roman"/>
                <a:ea typeface="Times New Roman"/>
                <a:cs typeface="Times New Roman"/>
                <a:sym typeface="Times New Roman"/>
              </a:rPr>
              <a:t>c.  </a:t>
            </a:r>
            <a:r>
              <a:rPr b="0" i="0" lang="en-US" sz="2800" u="none">
                <a:solidFill>
                  <a:schemeClr val="dk1"/>
                </a:solidFill>
                <a:latin typeface="Times New Roman"/>
                <a:ea typeface="Times New Roman"/>
                <a:cs typeface="Times New Roman"/>
                <a:sym typeface="Times New Roman"/>
              </a:rPr>
              <a:t>250 frames per second?</a:t>
            </a:r>
            <a:endParaRPr/>
          </a:p>
        </p:txBody>
      </p:sp>
      <p:grpSp>
        <p:nvGrpSpPr>
          <p:cNvPr id="208" name="Google Shape;208;p27"/>
          <p:cNvGrpSpPr/>
          <p:nvPr/>
        </p:nvGrpSpPr>
        <p:grpSpPr>
          <a:xfrm>
            <a:off x="0" y="0"/>
            <a:ext cx="9144000" cy="609600"/>
            <a:chOff x="0" y="2448"/>
            <a:chExt cx="5760" cy="384"/>
          </a:xfrm>
        </p:grpSpPr>
        <p:sp>
          <p:nvSpPr>
            <p:cNvPr id="209" name="Google Shape;209;p27"/>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10" name="Google Shape;210;p27"/>
            <p:cNvSpPr txBox="1"/>
            <p:nvPr/>
          </p:nvSpPr>
          <p:spPr>
            <a:xfrm>
              <a:off x="0" y="2448"/>
              <a:ext cx="1941"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 3</a:t>
              </a:r>
              <a:endParaRPr/>
            </a:p>
          </p:txBody>
        </p:sp>
      </p:grpSp>
      <p:sp>
        <p:nvSpPr>
          <p:cNvPr id="211" name="Google Shape;211;p27"/>
          <p:cNvSpPr txBox="1"/>
          <p:nvPr/>
        </p:nvSpPr>
        <p:spPr>
          <a:xfrm>
            <a:off x="57150" y="3505200"/>
            <a:ext cx="8839200" cy="3081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frame transmission time is 200/200 kbps or 1 ms.</a:t>
            </a:r>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 a. </a:t>
            </a:r>
            <a:r>
              <a:rPr b="0" i="0" lang="en-US" sz="2800" u="none">
                <a:solidFill>
                  <a:schemeClr val="dk1"/>
                </a:solidFill>
                <a:latin typeface="Times New Roman"/>
                <a:ea typeface="Times New Roman"/>
                <a:cs typeface="Times New Roman"/>
                <a:sym typeface="Times New Roman"/>
              </a:rPr>
              <a:t>If the system creates 1000 frames per second, or 1 frame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per millisecond, then G = 1. In this case S = G × e</a:t>
            </a:r>
            <a:r>
              <a:rPr b="0" baseline="30000" i="0" lang="en-US" sz="2800" u="none">
                <a:solidFill>
                  <a:schemeClr val="dk1"/>
                </a:solidFill>
                <a:latin typeface="Times New Roman"/>
                <a:ea typeface="Times New Roman"/>
                <a:cs typeface="Times New Roman"/>
                <a:sym typeface="Times New Roman"/>
              </a:rPr>
              <a:t>−2G </a:t>
            </a:r>
            <a:r>
              <a:rPr b="0" i="0" lang="en-US" sz="2800" u="none">
                <a:solidFill>
                  <a:schemeClr val="dk1"/>
                </a:solidFill>
                <a:latin typeface="Times New Roman"/>
                <a:ea typeface="Times New Roman"/>
                <a:cs typeface="Times New Roman"/>
                <a:sym typeface="Times New Roman"/>
              </a:rPr>
              <a:t>= </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0.135 (13.5 percent). This means that the throughput is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1000 × 0.135 = 135 frames. Only 135 frames out of 1000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will probably survive.</a:t>
            </a:r>
            <a:endParaRPr/>
          </a:p>
        </p:txBody>
      </p:sp>
      <p:sp>
        <p:nvSpPr>
          <p:cNvPr id="212" name="Google Shape;212;p2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nvSpPr>
        <p:spPr>
          <a:xfrm>
            <a:off x="76200" y="696912"/>
            <a:ext cx="8839200" cy="52165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b. </a:t>
            </a:r>
            <a:r>
              <a:rPr b="0" i="0" lang="en-US" sz="2800" u="none">
                <a:solidFill>
                  <a:schemeClr val="dk1"/>
                </a:solidFill>
                <a:latin typeface="Times New Roman"/>
                <a:ea typeface="Times New Roman"/>
                <a:cs typeface="Times New Roman"/>
                <a:sym typeface="Times New Roman"/>
              </a:rPr>
              <a:t>If the system creates 500 frames per second, or 1/2 frames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per millisecond, then G = 1/2. In this case S = G × e</a:t>
            </a:r>
            <a:r>
              <a:rPr b="0" baseline="30000" i="0" lang="en-US" sz="2800" u="none">
                <a:solidFill>
                  <a:schemeClr val="dk1"/>
                </a:solidFill>
                <a:latin typeface="Times New Roman"/>
                <a:ea typeface="Times New Roman"/>
                <a:cs typeface="Times New Roman"/>
                <a:sym typeface="Times New Roman"/>
              </a:rPr>
              <a:t>−2G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 0.184 (18.4 percent). This means that the throughput is </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500 × 0.184 = 92 and that only 92 frames out of 500 will </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probably survive. Note that this is the maximum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throughput case, percentage-wise.</a:t>
            </a:r>
            <a:endParaRPr/>
          </a:p>
          <a:p>
            <a:pPr indent="0" lvl="0" marL="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r>
              <a:rPr b="1" i="0" lang="en-US" sz="2800" u="none">
                <a:solidFill>
                  <a:srgbClr val="FF0000"/>
                </a:solidFill>
                <a:latin typeface="Times New Roman"/>
                <a:ea typeface="Times New Roman"/>
                <a:cs typeface="Times New Roman"/>
                <a:sym typeface="Times New Roman"/>
              </a:rPr>
              <a:t>c. </a:t>
            </a:r>
            <a:r>
              <a:rPr b="0" i="0" lang="en-US" sz="2800" u="none">
                <a:solidFill>
                  <a:schemeClr val="dk1"/>
                </a:solidFill>
                <a:latin typeface="Times New Roman"/>
                <a:ea typeface="Times New Roman"/>
                <a:cs typeface="Times New Roman"/>
                <a:sym typeface="Times New Roman"/>
              </a:rPr>
              <a:t>If the system creates 250 frames per second, or 1/4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frames per millisecond, then G = 1/4. In this case S =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G  × e</a:t>
            </a:r>
            <a:r>
              <a:rPr b="0" baseline="30000" i="0" lang="en-US" sz="2800" u="none">
                <a:solidFill>
                  <a:schemeClr val="dk1"/>
                </a:solidFill>
                <a:latin typeface="Times New Roman"/>
                <a:ea typeface="Times New Roman"/>
                <a:cs typeface="Times New Roman"/>
                <a:sym typeface="Times New Roman"/>
              </a:rPr>
              <a:t>−2G </a:t>
            </a:r>
            <a:r>
              <a:rPr b="0" i="0" lang="en-US" sz="2800" u="none">
                <a:solidFill>
                  <a:schemeClr val="dk1"/>
                </a:solidFill>
                <a:latin typeface="Times New Roman"/>
                <a:ea typeface="Times New Roman"/>
                <a:cs typeface="Times New Roman"/>
                <a:sym typeface="Times New Roman"/>
              </a:rPr>
              <a:t>= 0.152 (15.2 percent). This means that the </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throughput is 250 × 0.152 = 38. Only 38 frames out of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250 will probably survive</a:t>
            </a:r>
            <a:endParaRPr/>
          </a:p>
        </p:txBody>
      </p:sp>
      <p:grpSp>
        <p:nvGrpSpPr>
          <p:cNvPr id="219" name="Google Shape;219;p28"/>
          <p:cNvGrpSpPr/>
          <p:nvPr/>
        </p:nvGrpSpPr>
        <p:grpSpPr>
          <a:xfrm>
            <a:off x="0" y="0"/>
            <a:ext cx="9144000" cy="609600"/>
            <a:chOff x="0" y="2448"/>
            <a:chExt cx="5760" cy="384"/>
          </a:xfrm>
        </p:grpSpPr>
        <p:sp>
          <p:nvSpPr>
            <p:cNvPr id="220" name="Google Shape;220;p2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21" name="Google Shape;221;p28"/>
            <p:cNvSpPr txBox="1"/>
            <p:nvPr/>
          </p:nvSpPr>
          <p:spPr>
            <a:xfrm>
              <a:off x="0" y="2448"/>
              <a:ext cx="3529"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 3 (continued)</a:t>
              </a:r>
              <a:endParaRPr/>
            </a:p>
          </p:txBody>
        </p:sp>
      </p:grpSp>
      <p:sp>
        <p:nvSpPr>
          <p:cNvPr id="222" name="Google Shape;222;p2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Effect filter="fade" transition="in">
                                      <p:cBhvr>
                                        <p:cTn dur="500"/>
                                        <p:tgtEl>
                                          <p:spTgt spid="2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animEffect filter="fade" transition="in">
                                      <p:cBhvr>
                                        <p:cTn dur="500"/>
                                        <p:tgtEl>
                                          <p:spTgt spid="2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animEffect filter="fade" transition="in">
                                      <p:cBhvr>
                                        <p:cTn dur="500"/>
                                        <p:tgtEl>
                                          <p:spTgt spid="2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3" st="3"/>
                                            </p:txEl>
                                          </p:spTgt>
                                        </p:tgtEl>
                                        <p:attrNameLst>
                                          <p:attrName>style.visibility</p:attrName>
                                        </p:attrNameLst>
                                      </p:cBhvr>
                                      <p:to>
                                        <p:strVal val="visible"/>
                                      </p:to>
                                    </p:set>
                                    <p:animEffect filter="fade" transition="in">
                                      <p:cBhvr>
                                        <p:cTn dur="500"/>
                                        <p:tgtEl>
                                          <p:spTgt spid="2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4" st="4"/>
                                            </p:txEl>
                                          </p:spTgt>
                                        </p:tgtEl>
                                        <p:attrNameLst>
                                          <p:attrName>style.visibility</p:attrName>
                                        </p:attrNameLst>
                                      </p:cBhvr>
                                      <p:to>
                                        <p:strVal val="visible"/>
                                      </p:to>
                                    </p:set>
                                    <p:animEffect filter="fade" transition="in">
                                      <p:cBhvr>
                                        <p:cTn dur="500"/>
                                        <p:tgtEl>
                                          <p:spTgt spid="2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5" st="5"/>
                                            </p:txEl>
                                          </p:spTgt>
                                        </p:tgtEl>
                                        <p:attrNameLst>
                                          <p:attrName>style.visibility</p:attrName>
                                        </p:attrNameLst>
                                      </p:cBhvr>
                                      <p:to>
                                        <p:strVal val="visible"/>
                                      </p:to>
                                    </p:set>
                                    <p:animEffect filter="fade" transition="in">
                                      <p:cBhvr>
                                        <p:cTn dur="500"/>
                                        <p:tgtEl>
                                          <p:spTgt spid="21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229" name="Google Shape;229;p2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12.5:  </a:t>
            </a:r>
            <a:r>
              <a:rPr b="1" i="1" lang="en-US" sz="2000" u="none">
                <a:solidFill>
                  <a:schemeClr val="dk1"/>
                </a:solidFill>
                <a:latin typeface="Times"/>
                <a:ea typeface="Times"/>
                <a:cs typeface="Times"/>
                <a:sym typeface="Times"/>
              </a:rPr>
              <a:t>Frames in a slotted ALOHA network</a:t>
            </a:r>
            <a:endParaRPr/>
          </a:p>
        </p:txBody>
      </p:sp>
      <p:pic>
        <p:nvPicPr>
          <p:cNvPr id="230" name="Google Shape;230;p29"/>
          <p:cNvPicPr preferRelativeResize="0"/>
          <p:nvPr/>
        </p:nvPicPr>
        <p:blipFill rotWithShape="1">
          <a:blip r:embed="rId3">
            <a:alphaModFix/>
          </a:blip>
          <a:srcRect b="0" l="0" r="0" t="0"/>
          <a:stretch/>
        </p:blipFill>
        <p:spPr>
          <a:xfrm>
            <a:off x="533400" y="2041525"/>
            <a:ext cx="7772400" cy="298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237" name="Google Shape;237;p3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12.6:  </a:t>
            </a:r>
            <a:r>
              <a:rPr b="1" i="1" lang="en-US" sz="2000" u="none">
                <a:solidFill>
                  <a:schemeClr val="dk1"/>
                </a:solidFill>
                <a:latin typeface="Times"/>
                <a:ea typeface="Times"/>
                <a:cs typeface="Times"/>
                <a:sym typeface="Times"/>
              </a:rPr>
              <a:t>Vulnerable time for slotted ALOHA protocol</a:t>
            </a:r>
            <a:endParaRPr/>
          </a:p>
        </p:txBody>
      </p:sp>
      <p:pic>
        <p:nvPicPr>
          <p:cNvPr id="238" name="Google Shape;238;p30"/>
          <p:cNvPicPr preferRelativeResize="0"/>
          <p:nvPr/>
        </p:nvPicPr>
        <p:blipFill rotWithShape="1">
          <a:blip r:embed="rId3">
            <a:alphaModFix/>
          </a:blip>
          <a:srcRect b="0" l="0" r="0" t="0"/>
          <a:stretch/>
        </p:blipFill>
        <p:spPr>
          <a:xfrm>
            <a:off x="584200" y="2330450"/>
            <a:ext cx="7569200" cy="292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nvSpPr>
        <p:spPr>
          <a:xfrm>
            <a:off x="76200" y="658812"/>
            <a:ext cx="8839200" cy="56435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slotted ALOHA network transmits 200-bit frames using a shared channel with a 200-kbps bandwidth. Find the throughput if the system (all stations together) produces</a:t>
            </a:r>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    </a:t>
            </a:r>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    a. </a:t>
            </a:r>
            <a:r>
              <a:rPr b="0" i="0" lang="en-US" sz="2800" u="none">
                <a:solidFill>
                  <a:schemeClr val="dk1"/>
                </a:solidFill>
                <a:latin typeface="Times New Roman"/>
                <a:ea typeface="Times New Roman"/>
                <a:cs typeface="Times New Roman"/>
                <a:sym typeface="Times New Roman"/>
              </a:rPr>
              <a:t>1000 frames per second.</a:t>
            </a:r>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    b. </a:t>
            </a:r>
            <a:r>
              <a:rPr b="0" i="0" lang="en-US" sz="2800" u="none">
                <a:solidFill>
                  <a:schemeClr val="dk1"/>
                </a:solidFill>
                <a:latin typeface="Times New Roman"/>
                <a:ea typeface="Times New Roman"/>
                <a:cs typeface="Times New Roman"/>
                <a:sym typeface="Times New Roman"/>
              </a:rPr>
              <a:t>500 frames per second.</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r>
              <a:rPr b="1" i="0" lang="en-US" sz="2800" u="none">
                <a:solidFill>
                  <a:srgbClr val="FF0000"/>
                </a:solidFill>
                <a:latin typeface="Times New Roman"/>
                <a:ea typeface="Times New Roman"/>
                <a:cs typeface="Times New Roman"/>
                <a:sym typeface="Times New Roman"/>
              </a:rPr>
              <a:t>c. </a:t>
            </a:r>
            <a:r>
              <a:rPr b="0" i="0" lang="en-US" sz="2800" u="none">
                <a:solidFill>
                  <a:schemeClr val="dk1"/>
                </a:solidFill>
                <a:latin typeface="Times New Roman"/>
                <a:ea typeface="Times New Roman"/>
                <a:cs typeface="Times New Roman"/>
                <a:sym typeface="Times New Roman"/>
              </a:rPr>
              <a:t>250 frames per second.</a:t>
            </a:r>
            <a:endParaRPr/>
          </a:p>
          <a:p>
            <a:pPr indent="0" lvl="0" marL="0" marR="0" rtl="0" algn="just">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This situation is similar to the previous exercise except that the network is using slotted ALOHA instead of pure ALOHA. The frame transmission time is 200/200 kbps or 1 ms.</a:t>
            </a:r>
            <a:endParaRPr/>
          </a:p>
        </p:txBody>
      </p:sp>
      <p:grpSp>
        <p:nvGrpSpPr>
          <p:cNvPr id="245" name="Google Shape;245;p31"/>
          <p:cNvGrpSpPr/>
          <p:nvPr/>
        </p:nvGrpSpPr>
        <p:grpSpPr>
          <a:xfrm>
            <a:off x="0" y="0"/>
            <a:ext cx="9144000" cy="609600"/>
            <a:chOff x="0" y="2448"/>
            <a:chExt cx="5760" cy="384"/>
          </a:xfrm>
        </p:grpSpPr>
        <p:sp>
          <p:nvSpPr>
            <p:cNvPr id="246" name="Google Shape;246;p3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47" name="Google Shape;247;p31"/>
            <p:cNvSpPr txBox="1"/>
            <p:nvPr/>
          </p:nvSpPr>
          <p:spPr>
            <a:xfrm>
              <a:off x="0" y="2448"/>
              <a:ext cx="1941"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 4</a:t>
              </a:r>
              <a:endParaRPr/>
            </a:p>
          </p:txBody>
        </p:sp>
      </p:grpSp>
      <p:sp>
        <p:nvSpPr>
          <p:cNvPr id="248" name="Google Shape;248;p3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nvSpPr>
        <p:spPr>
          <a:xfrm>
            <a:off x="76200" y="658812"/>
            <a:ext cx="8839200" cy="5216525"/>
          </a:xfrm>
          <a:prstGeom prst="rect">
            <a:avLst/>
          </a:prstGeom>
          <a:noFill/>
          <a:ln>
            <a:noFill/>
          </a:ln>
        </p:spPr>
        <p:txBody>
          <a:bodyPr anchorCtr="0" anchor="t" bIns="45700" lIns="91425" spcFirstLastPara="1" rIns="91425" wrap="square" tIns="45700">
            <a:spAutoFit/>
          </a:bodyPr>
          <a:lstStyle/>
          <a:p>
            <a:pPr indent="-514350" lvl="0" marL="514350" marR="0" rtl="0" algn="just">
              <a:lnSpc>
                <a:spcPct val="100000"/>
              </a:lnSpc>
              <a:spcBef>
                <a:spcPts val="0"/>
              </a:spcBef>
              <a:spcAft>
                <a:spcPts val="0"/>
              </a:spcAft>
              <a:buClr>
                <a:schemeClr val="dk1"/>
              </a:buClr>
              <a:buSzPts val="2800"/>
              <a:buFont typeface="Tahoma"/>
              <a:buAutoNum type="alphaLcParenR"/>
            </a:pPr>
            <a:r>
              <a:rPr b="0" i="0" lang="en-US" sz="2800" u="none">
                <a:solidFill>
                  <a:schemeClr val="dk1"/>
                </a:solidFill>
                <a:latin typeface="Times New Roman"/>
                <a:ea typeface="Times New Roman"/>
                <a:cs typeface="Times New Roman"/>
                <a:sym typeface="Times New Roman"/>
              </a:rPr>
              <a:t>In this case G is 12. So S = G × e</a:t>
            </a:r>
            <a:r>
              <a:rPr b="0" baseline="30000" i="0" lang="en-US" sz="2800" u="none">
                <a:solidFill>
                  <a:schemeClr val="dk1"/>
                </a:solidFill>
                <a:latin typeface="Times New Roman"/>
                <a:ea typeface="Times New Roman"/>
                <a:cs typeface="Times New Roman"/>
                <a:sym typeface="Times New Roman"/>
              </a:rPr>
              <a:t>−G </a:t>
            </a:r>
            <a:r>
              <a:rPr b="0" i="0" lang="en-US" sz="2800" u="none">
                <a:solidFill>
                  <a:schemeClr val="dk1"/>
                </a:solidFill>
                <a:latin typeface="Times New Roman"/>
                <a:ea typeface="Times New Roman"/>
                <a:cs typeface="Times New Roman"/>
                <a:sym typeface="Times New Roman"/>
              </a:rPr>
              <a:t>= 0.368 (36.8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percent). This means that the throughput is 1000 ×   0.0368 = 368 frames. Only 368 out of 1000 frames will probably survive. Note that this is the maximum throughput case, percentage-wise.</a:t>
            </a:r>
            <a:endParaRPr/>
          </a:p>
          <a:p>
            <a:pPr indent="-514350" lvl="0" marL="514350" marR="0" rtl="0" algn="just">
              <a:lnSpc>
                <a:spcPct val="100000"/>
              </a:lnSpc>
              <a:spcBef>
                <a:spcPts val="0"/>
              </a:spcBef>
              <a:spcAft>
                <a:spcPts val="0"/>
              </a:spcAft>
              <a:buClr>
                <a:schemeClr val="dk1"/>
              </a:buClr>
              <a:buSzPts val="2800"/>
              <a:buFont typeface="Tahoma"/>
              <a:buAutoNum type="alphaLcParenR"/>
            </a:pPr>
            <a:r>
              <a:rPr b="0" i="0" lang="en-US" sz="2800" u="none">
                <a:solidFill>
                  <a:schemeClr val="dk1"/>
                </a:solidFill>
                <a:latin typeface="Times New Roman"/>
                <a:ea typeface="Times New Roman"/>
                <a:cs typeface="Times New Roman"/>
                <a:sym typeface="Times New Roman"/>
              </a:rPr>
              <a:t>Here G is 1/2. In this case S = G × e</a:t>
            </a:r>
            <a:r>
              <a:rPr b="0" baseline="30000" i="0" lang="en-US" sz="2800" u="none">
                <a:solidFill>
                  <a:schemeClr val="dk1"/>
                </a:solidFill>
                <a:latin typeface="Times New Roman"/>
                <a:ea typeface="Times New Roman"/>
                <a:cs typeface="Times New Roman"/>
                <a:sym typeface="Times New Roman"/>
              </a:rPr>
              <a:t>−G </a:t>
            </a:r>
            <a:r>
              <a:rPr b="0" i="0" lang="en-US" sz="2800" u="none">
                <a:solidFill>
                  <a:schemeClr val="dk1"/>
                </a:solidFill>
                <a:latin typeface="Times New Roman"/>
                <a:ea typeface="Times New Roman"/>
                <a:cs typeface="Times New Roman"/>
                <a:sym typeface="Times New Roman"/>
              </a:rPr>
              <a:t>= 0.303 (30.3 percent). This means that the throughput is 500 × 0.0303 = 1512. Only 151 frames out of 500 will probably survive.</a:t>
            </a:r>
            <a:endParaRPr/>
          </a:p>
          <a:p>
            <a:pPr indent="-514350" lvl="0" marL="514350" marR="0" rtl="0" algn="just">
              <a:lnSpc>
                <a:spcPct val="100000"/>
              </a:lnSpc>
              <a:spcBef>
                <a:spcPts val="0"/>
              </a:spcBef>
              <a:spcAft>
                <a:spcPts val="0"/>
              </a:spcAft>
              <a:buClr>
                <a:schemeClr val="dk1"/>
              </a:buClr>
              <a:buSzPts val="2800"/>
              <a:buFont typeface="Tahoma"/>
              <a:buAutoNum type="alphaLcParenR"/>
            </a:pPr>
            <a:r>
              <a:rPr b="0" i="0" lang="en-US" sz="2800" u="none">
                <a:solidFill>
                  <a:schemeClr val="dk1"/>
                </a:solidFill>
                <a:latin typeface="Times New Roman"/>
                <a:ea typeface="Times New Roman"/>
                <a:cs typeface="Times New Roman"/>
                <a:sym typeface="Times New Roman"/>
              </a:rPr>
              <a:t>Now G is 1/4. In this case S = G × e</a:t>
            </a:r>
            <a:r>
              <a:rPr b="0" baseline="30000" i="0" lang="en-US" sz="2800" u="none">
                <a:solidFill>
                  <a:schemeClr val="dk1"/>
                </a:solidFill>
                <a:latin typeface="Times New Roman"/>
                <a:ea typeface="Times New Roman"/>
                <a:cs typeface="Times New Roman"/>
                <a:sym typeface="Times New Roman"/>
              </a:rPr>
              <a:t>−G </a:t>
            </a:r>
            <a:r>
              <a:rPr b="0" i="0" lang="en-US" sz="2800" u="none">
                <a:solidFill>
                  <a:schemeClr val="dk1"/>
                </a:solidFill>
                <a:latin typeface="Times New Roman"/>
                <a:ea typeface="Times New Roman"/>
                <a:cs typeface="Times New Roman"/>
                <a:sym typeface="Times New Roman"/>
              </a:rPr>
              <a:t>= 0.195 (19.5 percent). This means that the throughput is 250 × 0.195 = 49. Only 49 frames out of 250 will probably survive.</a:t>
            </a:r>
            <a:endParaRPr/>
          </a:p>
        </p:txBody>
      </p:sp>
      <p:grpSp>
        <p:nvGrpSpPr>
          <p:cNvPr id="255" name="Google Shape;255;p32"/>
          <p:cNvGrpSpPr/>
          <p:nvPr/>
        </p:nvGrpSpPr>
        <p:grpSpPr>
          <a:xfrm>
            <a:off x="0" y="0"/>
            <a:ext cx="9144000" cy="609600"/>
            <a:chOff x="0" y="2448"/>
            <a:chExt cx="5760" cy="384"/>
          </a:xfrm>
        </p:grpSpPr>
        <p:sp>
          <p:nvSpPr>
            <p:cNvPr id="256" name="Google Shape;256;p32"/>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57" name="Google Shape;257;p32"/>
            <p:cNvSpPr txBox="1"/>
            <p:nvPr/>
          </p:nvSpPr>
          <p:spPr>
            <a:xfrm>
              <a:off x="0" y="2448"/>
              <a:ext cx="3529"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 4 (continued)</a:t>
              </a:r>
              <a:endParaRPr/>
            </a:p>
          </p:txBody>
        </p:sp>
      </p:grpSp>
      <p:sp>
        <p:nvSpPr>
          <p:cNvPr id="258" name="Google Shape;258;p3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500"/>
                                        <p:tgtEl>
                                          <p:spTgt spid="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500"/>
                                        <p:tgtEl>
                                          <p:spTgt spid="2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animEffect filter="fade" transition="in">
                                      <p:cBhvr>
                                        <p:cTn dur="500"/>
                                        <p:tgtEl>
                                          <p:spTgt spid="2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265" name="Google Shape;265;p3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6" name="Google Shape;266;p3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7" name="Google Shape;267;p3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8" name="Google Shape;268;p3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69" name="Google Shape;269;p3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0" name="Google Shape;270;p3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1" name="Google Shape;271;p3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272" name="Google Shape;272;p33"/>
          <p:cNvSpPr txBox="1"/>
          <p:nvPr/>
        </p:nvSpPr>
        <p:spPr>
          <a:xfrm>
            <a:off x="1143000" y="0"/>
            <a:ext cx="30543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12.12.2  CSMA</a:t>
            </a:r>
            <a:endParaRPr/>
          </a:p>
        </p:txBody>
      </p:sp>
      <p:sp>
        <p:nvSpPr>
          <p:cNvPr id="273" name="Google Shape;273;p33"/>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To minimize the chance of collision and, therefore, increase the performance, the CSMA method was developed. The chance of collision can be reduced if a station senses the medium before trying to use it. Carrier sense multiple access (CSMA) requires that each station first listen to the medium (or check the state of the medium) before sending. In other words, CSMA is based on the principle “sense before transmit” or “listen before talk.”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280" name="Google Shape;280;p34"/>
          <p:cNvSpPr txBox="1"/>
          <p:nvPr/>
        </p:nvSpPr>
        <p:spPr>
          <a:xfrm>
            <a:off x="152400" y="133350"/>
            <a:ext cx="89916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12.7:  </a:t>
            </a:r>
            <a:r>
              <a:rPr b="1" i="1" lang="en-US" sz="2000" u="none">
                <a:solidFill>
                  <a:schemeClr val="dk1"/>
                </a:solidFill>
                <a:latin typeface="Times"/>
                <a:ea typeface="Times"/>
                <a:cs typeface="Times"/>
                <a:sym typeface="Times"/>
              </a:rPr>
              <a:t>Space/time model of a collision in CSMA </a:t>
            </a:r>
            <a:endParaRPr/>
          </a:p>
        </p:txBody>
      </p:sp>
      <p:pic>
        <p:nvPicPr>
          <p:cNvPr id="281" name="Google Shape;281;p34"/>
          <p:cNvPicPr preferRelativeResize="0"/>
          <p:nvPr/>
        </p:nvPicPr>
        <p:blipFill rotWithShape="1">
          <a:blip r:embed="rId3">
            <a:alphaModFix/>
          </a:blip>
          <a:srcRect b="0" l="0" r="0" t="0"/>
          <a:stretch/>
        </p:blipFill>
        <p:spPr>
          <a:xfrm>
            <a:off x="533400" y="1893887"/>
            <a:ext cx="8199437" cy="37449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6" name="Google Shape;96;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7" name="Google Shape;97;p17"/>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8" name="Google Shape;98;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99" name="Google Shape;99;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0" name="Google Shape;100;p17"/>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1" name="Google Shape;101;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02" name="Google Shape;102;p17"/>
          <p:cNvSpPr txBox="1"/>
          <p:nvPr/>
        </p:nvSpPr>
        <p:spPr>
          <a:xfrm>
            <a:off x="1066800" y="-76200"/>
            <a:ext cx="418623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5: Outline</a:t>
            </a:r>
            <a:endParaRPr/>
          </a:p>
        </p:txBody>
      </p:sp>
      <p:sp>
        <p:nvSpPr>
          <p:cNvPr id="103" name="Google Shape;103;p17"/>
          <p:cNvSpPr txBox="1"/>
          <p:nvPr/>
        </p:nvSpPr>
        <p:spPr>
          <a:xfrm>
            <a:off x="152400" y="1524000"/>
            <a:ext cx="8458200" cy="83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12.1  </a:t>
            </a:r>
            <a:r>
              <a:rPr b="1" i="1" lang="en-US" sz="3200" u="none">
                <a:solidFill>
                  <a:srgbClr val="0000CC"/>
                </a:solidFill>
                <a:latin typeface="Times"/>
                <a:ea typeface="Times"/>
                <a:cs typeface="Times"/>
                <a:sym typeface="Times"/>
              </a:rPr>
              <a:t>RANDOM ACCESS</a:t>
            </a:r>
            <a:endParaRPr b="1" i="1" sz="3200" u="none">
              <a:solidFill>
                <a:srgbClr val="C00000"/>
              </a:solidFill>
              <a:latin typeface="Times"/>
              <a:ea typeface="Times"/>
              <a:cs typeface="Times"/>
              <a:sym typeface="Times"/>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C00000"/>
              </a:solidFill>
              <a:latin typeface="Times"/>
              <a:ea typeface="Times"/>
              <a:cs typeface="Times"/>
              <a:sym typeface="Times"/>
            </a:endParaRPr>
          </a:p>
          <a:p>
            <a:pPr indent="0" lvl="0" marL="0" marR="0" rtl="0" algn="just">
              <a:lnSpc>
                <a:spcPct val="150000"/>
              </a:lnSpc>
              <a:spcBef>
                <a:spcPts val="1200"/>
              </a:spcBef>
              <a:spcAft>
                <a:spcPts val="0"/>
              </a:spcAft>
              <a:buClr>
                <a:srgbClr val="C00000"/>
              </a:buClr>
              <a:buSzPts val="2400"/>
              <a:buFont typeface="Palatino"/>
              <a:buNone/>
            </a:pPr>
            <a:br>
              <a:rPr b="1" i="0" lang="en-US" sz="2400" u="none">
                <a:solidFill>
                  <a:srgbClr val="C00000"/>
                </a:solidFill>
                <a:latin typeface="Palatino"/>
                <a:ea typeface="Palatino"/>
                <a:cs typeface="Palatino"/>
                <a:sym typeface="Palatino"/>
              </a:rPr>
            </a:br>
            <a:endParaRPr/>
          </a:p>
        </p:txBody>
      </p:sp>
      <p:sp>
        <p:nvSpPr>
          <p:cNvPr id="104" name="Google Shape;104;p17"/>
          <p:cNvSpPr txBox="1"/>
          <p:nvPr/>
        </p:nvSpPr>
        <p:spPr>
          <a:xfrm>
            <a:off x="152400" y="2819400"/>
            <a:ext cx="8458200" cy="83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12.2  </a:t>
            </a:r>
            <a:r>
              <a:rPr b="1" i="1" lang="en-US" sz="3200" u="none">
                <a:solidFill>
                  <a:srgbClr val="0000CC"/>
                </a:solidFill>
                <a:latin typeface="Times"/>
                <a:ea typeface="Times"/>
                <a:cs typeface="Times"/>
                <a:sym typeface="Times"/>
              </a:rPr>
              <a:t>CONTROLLED ACCESS</a:t>
            </a:r>
            <a:endParaRPr b="1" i="1" sz="3200" u="none">
              <a:solidFill>
                <a:srgbClr val="C00000"/>
              </a:solidFill>
              <a:latin typeface="Times"/>
              <a:ea typeface="Times"/>
              <a:cs typeface="Times"/>
              <a:sym typeface="Times"/>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C00000"/>
              </a:solidFill>
              <a:latin typeface="Times"/>
              <a:ea typeface="Times"/>
              <a:cs typeface="Times"/>
              <a:sym typeface="Times"/>
            </a:endParaRPr>
          </a:p>
          <a:p>
            <a:pPr indent="0" lvl="0" marL="0" marR="0" rtl="0" algn="just">
              <a:lnSpc>
                <a:spcPct val="150000"/>
              </a:lnSpc>
              <a:spcBef>
                <a:spcPts val="1200"/>
              </a:spcBef>
              <a:spcAft>
                <a:spcPts val="0"/>
              </a:spcAft>
              <a:buClr>
                <a:srgbClr val="C00000"/>
              </a:buClr>
              <a:buSzPts val="2400"/>
              <a:buFont typeface="Palatino"/>
              <a:buNone/>
            </a:pPr>
            <a:br>
              <a:rPr b="1" i="0" lang="en-US" sz="2400" u="none">
                <a:solidFill>
                  <a:srgbClr val="C00000"/>
                </a:solidFill>
                <a:latin typeface="Palatino"/>
                <a:ea typeface="Palatino"/>
                <a:cs typeface="Palatino"/>
                <a:sym typeface="Palatino"/>
              </a:rPr>
            </a:br>
            <a:endParaRPr/>
          </a:p>
        </p:txBody>
      </p:sp>
      <p:sp>
        <p:nvSpPr>
          <p:cNvPr id="105" name="Google Shape;105;p17"/>
          <p:cNvSpPr txBox="1"/>
          <p:nvPr/>
        </p:nvSpPr>
        <p:spPr>
          <a:xfrm>
            <a:off x="152400" y="4114800"/>
            <a:ext cx="8458200" cy="83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C00000"/>
              </a:buClr>
              <a:buSzPts val="3200"/>
              <a:buFont typeface="Times"/>
              <a:buNone/>
            </a:pPr>
            <a:r>
              <a:rPr b="1" i="1" lang="en-US" sz="3200" u="none">
                <a:solidFill>
                  <a:srgbClr val="C00000"/>
                </a:solidFill>
                <a:latin typeface="Times"/>
                <a:ea typeface="Times"/>
                <a:cs typeface="Times"/>
                <a:sym typeface="Times"/>
              </a:rPr>
              <a:t>  12.3  </a:t>
            </a:r>
            <a:r>
              <a:rPr b="1" i="1" lang="en-US" sz="3200" u="none">
                <a:solidFill>
                  <a:srgbClr val="0000CC"/>
                </a:solidFill>
                <a:latin typeface="Times"/>
                <a:ea typeface="Times"/>
                <a:cs typeface="Times"/>
                <a:sym typeface="Times"/>
              </a:rPr>
              <a:t>CHANNELIZATION</a:t>
            </a:r>
            <a:endParaRPr b="1" i="1" sz="3200" u="none">
              <a:solidFill>
                <a:srgbClr val="C00000"/>
              </a:solidFill>
              <a:latin typeface="Times"/>
              <a:ea typeface="Times"/>
              <a:cs typeface="Times"/>
              <a:sym typeface="Times"/>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C00000"/>
              </a:solidFill>
              <a:latin typeface="Times"/>
              <a:ea typeface="Times"/>
              <a:cs typeface="Times"/>
              <a:sym typeface="Times"/>
            </a:endParaRPr>
          </a:p>
          <a:p>
            <a:pPr indent="0" lvl="0" marL="0" marR="0" rtl="0" algn="just">
              <a:lnSpc>
                <a:spcPct val="150000"/>
              </a:lnSpc>
              <a:spcBef>
                <a:spcPts val="1200"/>
              </a:spcBef>
              <a:spcAft>
                <a:spcPts val="0"/>
              </a:spcAft>
              <a:buClr>
                <a:srgbClr val="C00000"/>
              </a:buClr>
              <a:buSzPts val="2400"/>
              <a:buFont typeface="Palatino"/>
              <a:buNone/>
            </a:pPr>
            <a:br>
              <a:rPr b="1" i="0" lang="en-US" sz="2400" u="none">
                <a:solidFill>
                  <a:srgbClr val="C00000"/>
                </a:solidFill>
                <a:latin typeface="Palatino"/>
                <a:ea typeface="Palatino"/>
                <a:cs typeface="Palatino"/>
                <a:sym typeface="Palatino"/>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5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5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5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5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5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500"/>
                                        <p:tgtEl>
                                          <p:spTgt spid="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500"/>
                                        <p:tgtEl>
                                          <p:spTgt spid="1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288" name="Google Shape;288;p3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12.8:  </a:t>
            </a:r>
            <a:r>
              <a:rPr b="1" i="1" lang="en-US" sz="2000" u="none">
                <a:solidFill>
                  <a:schemeClr val="dk1"/>
                </a:solidFill>
                <a:latin typeface="Times"/>
                <a:ea typeface="Times"/>
                <a:cs typeface="Times"/>
                <a:sym typeface="Times"/>
              </a:rPr>
              <a:t>Vulnerable time in CSMA</a:t>
            </a:r>
            <a:endParaRPr/>
          </a:p>
        </p:txBody>
      </p:sp>
      <p:pic>
        <p:nvPicPr>
          <p:cNvPr id="289" name="Google Shape;289;p35"/>
          <p:cNvPicPr preferRelativeResize="0"/>
          <p:nvPr/>
        </p:nvPicPr>
        <p:blipFill rotWithShape="1">
          <a:blip r:embed="rId3">
            <a:alphaModFix/>
          </a:blip>
          <a:srcRect b="0" l="0" r="0" t="0"/>
          <a:stretch/>
        </p:blipFill>
        <p:spPr>
          <a:xfrm>
            <a:off x="322262" y="2511425"/>
            <a:ext cx="8669337" cy="2593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296" name="Google Shape;296;p3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12.9:  </a:t>
            </a:r>
            <a:r>
              <a:rPr b="1" i="1" lang="en-US" sz="2000" u="none">
                <a:solidFill>
                  <a:schemeClr val="dk1"/>
                </a:solidFill>
                <a:latin typeface="Times"/>
                <a:ea typeface="Times"/>
                <a:cs typeface="Times"/>
                <a:sym typeface="Times"/>
              </a:rPr>
              <a:t>Behavior of three persistence methods</a:t>
            </a:r>
            <a:endParaRPr/>
          </a:p>
        </p:txBody>
      </p:sp>
      <p:pic>
        <p:nvPicPr>
          <p:cNvPr id="297" name="Google Shape;297;p36"/>
          <p:cNvPicPr preferRelativeResize="0"/>
          <p:nvPr/>
        </p:nvPicPr>
        <p:blipFill rotWithShape="1">
          <a:blip r:embed="rId3">
            <a:alphaModFix/>
          </a:blip>
          <a:srcRect b="0" l="0" r="0" t="0"/>
          <a:stretch/>
        </p:blipFill>
        <p:spPr>
          <a:xfrm>
            <a:off x="381000" y="1138237"/>
            <a:ext cx="3505200" cy="1604962"/>
          </a:xfrm>
          <a:prstGeom prst="rect">
            <a:avLst/>
          </a:prstGeom>
          <a:noFill/>
          <a:ln>
            <a:noFill/>
          </a:ln>
        </p:spPr>
      </p:pic>
      <p:pic>
        <p:nvPicPr>
          <p:cNvPr id="298" name="Google Shape;298;p36"/>
          <p:cNvPicPr preferRelativeResize="0"/>
          <p:nvPr/>
        </p:nvPicPr>
        <p:blipFill rotWithShape="1">
          <a:blip r:embed="rId4">
            <a:alphaModFix/>
          </a:blip>
          <a:srcRect b="0" l="0" r="0" t="0"/>
          <a:stretch/>
        </p:blipFill>
        <p:spPr>
          <a:xfrm>
            <a:off x="4365625" y="1138237"/>
            <a:ext cx="4625975" cy="1604962"/>
          </a:xfrm>
          <a:prstGeom prst="rect">
            <a:avLst/>
          </a:prstGeom>
          <a:noFill/>
          <a:ln>
            <a:noFill/>
          </a:ln>
        </p:spPr>
      </p:pic>
      <p:pic>
        <p:nvPicPr>
          <p:cNvPr id="299" name="Google Shape;299;p36"/>
          <p:cNvPicPr preferRelativeResize="0"/>
          <p:nvPr/>
        </p:nvPicPr>
        <p:blipFill rotWithShape="1">
          <a:blip r:embed="rId5">
            <a:alphaModFix/>
          </a:blip>
          <a:srcRect b="0" l="0" r="0" t="0"/>
          <a:stretch/>
        </p:blipFill>
        <p:spPr>
          <a:xfrm>
            <a:off x="419100" y="4005262"/>
            <a:ext cx="8267700" cy="1938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306" name="Google Shape;306;p3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12.10:  </a:t>
            </a:r>
            <a:r>
              <a:rPr b="1" i="1" lang="en-US" sz="2000" u="none">
                <a:solidFill>
                  <a:schemeClr val="dk1"/>
                </a:solidFill>
                <a:latin typeface="Times"/>
                <a:ea typeface="Times"/>
                <a:cs typeface="Times"/>
                <a:sym typeface="Times"/>
              </a:rPr>
              <a:t>Flow diagram for three persistence methods</a:t>
            </a:r>
            <a:endParaRPr/>
          </a:p>
        </p:txBody>
      </p:sp>
      <p:pic>
        <p:nvPicPr>
          <p:cNvPr id="307" name="Google Shape;307;p37"/>
          <p:cNvPicPr preferRelativeResize="0"/>
          <p:nvPr/>
        </p:nvPicPr>
        <p:blipFill rotWithShape="1">
          <a:blip r:embed="rId3">
            <a:alphaModFix/>
          </a:blip>
          <a:srcRect b="0" l="0" r="0" t="0"/>
          <a:stretch/>
        </p:blipFill>
        <p:spPr>
          <a:xfrm>
            <a:off x="609600" y="838200"/>
            <a:ext cx="2474912" cy="2038350"/>
          </a:xfrm>
          <a:prstGeom prst="rect">
            <a:avLst/>
          </a:prstGeom>
          <a:noFill/>
          <a:ln>
            <a:noFill/>
          </a:ln>
        </p:spPr>
      </p:pic>
      <p:pic>
        <p:nvPicPr>
          <p:cNvPr id="308" name="Google Shape;308;p37"/>
          <p:cNvPicPr preferRelativeResize="0"/>
          <p:nvPr/>
        </p:nvPicPr>
        <p:blipFill rotWithShape="1">
          <a:blip r:embed="rId4">
            <a:alphaModFix/>
          </a:blip>
          <a:srcRect b="0" l="0" r="0" t="0"/>
          <a:stretch/>
        </p:blipFill>
        <p:spPr>
          <a:xfrm>
            <a:off x="4235450" y="838200"/>
            <a:ext cx="3606800" cy="2027237"/>
          </a:xfrm>
          <a:prstGeom prst="rect">
            <a:avLst/>
          </a:prstGeom>
          <a:noFill/>
          <a:ln>
            <a:noFill/>
          </a:ln>
        </p:spPr>
      </p:pic>
      <p:pic>
        <p:nvPicPr>
          <p:cNvPr id="309" name="Google Shape;309;p37"/>
          <p:cNvPicPr preferRelativeResize="0"/>
          <p:nvPr/>
        </p:nvPicPr>
        <p:blipFill rotWithShape="1">
          <a:blip r:embed="rId5">
            <a:alphaModFix/>
          </a:blip>
          <a:srcRect b="0" l="0" r="0" t="0"/>
          <a:stretch/>
        </p:blipFill>
        <p:spPr>
          <a:xfrm>
            <a:off x="936625" y="3048000"/>
            <a:ext cx="6584950" cy="37226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316" name="Google Shape;316;p3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7" name="Google Shape;317;p3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8" name="Google Shape;318;p3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19" name="Google Shape;319;p3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20" name="Google Shape;320;p3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21" name="Google Shape;321;p3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22" name="Google Shape;322;p3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23" name="Google Shape;323;p38"/>
          <p:cNvSpPr txBox="1"/>
          <p:nvPr/>
        </p:nvSpPr>
        <p:spPr>
          <a:xfrm>
            <a:off x="1143000" y="0"/>
            <a:ext cx="38163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12.12.3  CSMA/CD</a:t>
            </a:r>
            <a:endParaRPr/>
          </a:p>
        </p:txBody>
      </p:sp>
      <p:sp>
        <p:nvSpPr>
          <p:cNvPr id="324" name="Google Shape;324;p38"/>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The CSMA method does not specify the procedure following a collision. Carrier sense multiple access with collision detection (CSMA/CD) augments the algorithm to handle the collision.</a:t>
            </a:r>
            <a:endParaRPr/>
          </a:p>
          <a:p>
            <a:pPr indent="0" lvl="0" marL="0" marR="0" rtl="0" algn="just">
              <a:lnSpc>
                <a:spcPct val="100000"/>
              </a:lnSpc>
              <a:spcBef>
                <a:spcPts val="0"/>
              </a:spcBef>
              <a:spcAft>
                <a:spcPts val="0"/>
              </a:spcAft>
              <a:buClr>
                <a:schemeClr val="dk1"/>
              </a:buClr>
              <a:buSzPts val="2800"/>
              <a:buFont typeface="Arial"/>
              <a:buNone/>
            </a:pPr>
            <a:r>
              <a:t/>
            </a:r>
            <a:endParaRPr b="1" i="1" sz="2800" u="non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this method, a station monitors the medium after it sends a frame to see if the transmission was successful. If so, the station is finished. If, however, there is a collision, the frame is sent again.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331" name="Google Shape;331;p3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12.11:  </a:t>
            </a:r>
            <a:r>
              <a:rPr b="1" i="1" lang="en-US" sz="2000" u="none">
                <a:solidFill>
                  <a:schemeClr val="dk1"/>
                </a:solidFill>
                <a:latin typeface="Times"/>
                <a:ea typeface="Times"/>
                <a:cs typeface="Times"/>
                <a:sym typeface="Times"/>
              </a:rPr>
              <a:t>Collision of the first bits in CSMA/CD</a:t>
            </a:r>
            <a:endParaRPr/>
          </a:p>
        </p:txBody>
      </p:sp>
      <p:pic>
        <p:nvPicPr>
          <p:cNvPr id="332" name="Google Shape;332;p39"/>
          <p:cNvPicPr preferRelativeResize="0"/>
          <p:nvPr/>
        </p:nvPicPr>
        <p:blipFill rotWithShape="1">
          <a:blip r:embed="rId3">
            <a:alphaModFix/>
          </a:blip>
          <a:srcRect b="0" l="0" r="0" t="0"/>
          <a:stretch/>
        </p:blipFill>
        <p:spPr>
          <a:xfrm>
            <a:off x="287337" y="2378075"/>
            <a:ext cx="8094662" cy="242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339" name="Google Shape;339;p4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12.12:  </a:t>
            </a:r>
            <a:r>
              <a:rPr b="1" i="1" lang="en-US" sz="2000" u="none">
                <a:solidFill>
                  <a:schemeClr val="dk1"/>
                </a:solidFill>
                <a:latin typeface="Times"/>
                <a:ea typeface="Times"/>
                <a:cs typeface="Times"/>
                <a:sym typeface="Times"/>
              </a:rPr>
              <a:t>Collision and abortion in CSMA/CD</a:t>
            </a:r>
            <a:endParaRPr/>
          </a:p>
        </p:txBody>
      </p:sp>
      <p:pic>
        <p:nvPicPr>
          <p:cNvPr id="340" name="Google Shape;340;p40"/>
          <p:cNvPicPr preferRelativeResize="0"/>
          <p:nvPr/>
        </p:nvPicPr>
        <p:blipFill rotWithShape="1">
          <a:blip r:embed="rId3">
            <a:alphaModFix/>
          </a:blip>
          <a:srcRect b="0" l="0" r="0" t="0"/>
          <a:stretch/>
        </p:blipFill>
        <p:spPr>
          <a:xfrm>
            <a:off x="454025" y="2524125"/>
            <a:ext cx="8156575" cy="2886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nvSpPr>
        <p:spPr>
          <a:xfrm>
            <a:off x="76200" y="696912"/>
            <a:ext cx="8839200" cy="56435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network using CSMA/CD has a bandwidth of 10 Mbps. If the maximum propagation time (including the delays in the devices and ignoring the time needed to send a jamming signal, as we see later) is 25.6 μs, what is the minimum size of the frame?</a:t>
            </a:r>
            <a:endParaRPr/>
          </a:p>
          <a:p>
            <a:pPr indent="0" lvl="0" marL="0" marR="0" rtl="0" algn="just">
              <a:lnSpc>
                <a:spcPct val="100000"/>
              </a:lnSpc>
              <a:spcBef>
                <a:spcPts val="0"/>
              </a:spcBef>
              <a:spcAft>
                <a:spcPts val="0"/>
              </a:spcAft>
              <a:buClr>
                <a:schemeClr val="dk1"/>
              </a:buClr>
              <a:buSzPts val="2800"/>
              <a:buFont typeface="Arial"/>
              <a:buNone/>
            </a:pPr>
            <a:r>
              <a:t/>
            </a:r>
            <a:endParaRPr b="1" i="0" sz="2800" u="none">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FF0000"/>
              </a:buClr>
              <a:buSzPts val="2800"/>
              <a:buFont typeface="Times New Roman"/>
              <a:buNone/>
            </a:pPr>
            <a:r>
              <a:rPr b="1" i="0" lang="en-US" sz="2800" u="none">
                <a:solidFill>
                  <a:srgbClr val="FF0000"/>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minimum frame transmission time is T</a:t>
            </a:r>
            <a:r>
              <a:rPr b="0" baseline="-25000" i="0" lang="en-US" sz="2800" u="none">
                <a:solidFill>
                  <a:schemeClr val="dk1"/>
                </a:solidFill>
                <a:latin typeface="Times New Roman"/>
                <a:ea typeface="Times New Roman"/>
                <a:cs typeface="Times New Roman"/>
                <a:sym typeface="Times New Roman"/>
              </a:rPr>
              <a:t>fr</a:t>
            </a:r>
            <a:r>
              <a:rPr b="0" i="0" lang="en-US" sz="2800" u="none">
                <a:solidFill>
                  <a:schemeClr val="dk1"/>
                </a:solidFill>
                <a:latin typeface="Times New Roman"/>
                <a:ea typeface="Times New Roman"/>
                <a:cs typeface="Times New Roman"/>
                <a:sym typeface="Times New Roman"/>
              </a:rPr>
              <a:t> = 2 × T</a:t>
            </a:r>
            <a:r>
              <a:rPr b="0" baseline="-25000" i="0" lang="en-US" sz="2800" u="none">
                <a:solidFill>
                  <a:schemeClr val="dk1"/>
                </a:solidFill>
                <a:latin typeface="Times New Roman"/>
                <a:ea typeface="Times New Roman"/>
                <a:cs typeface="Times New Roman"/>
                <a:sym typeface="Times New Roman"/>
              </a:rPr>
              <a:t>p</a:t>
            </a:r>
            <a:r>
              <a:rPr b="0" i="0" lang="en-US" sz="2800" u="none">
                <a:solidFill>
                  <a:schemeClr val="dk1"/>
                </a:solidFill>
                <a:latin typeface="Times New Roman"/>
                <a:ea typeface="Times New Roman"/>
                <a:cs typeface="Times New Roman"/>
                <a:sym typeface="Times New Roman"/>
              </a:rPr>
              <a:t> = 51.2 μs. This means, in the worst case, a station needs to transmit for a period of 51.2 μs to detect the collision. The minimum size of the frame is 10 Mbps × 51.2 μs = 512 bits or 64 bytes. This is actually the minimum size of the frame for Standard Ethernet, as we will see later in the chapter.</a:t>
            </a:r>
            <a:endParaRPr/>
          </a:p>
        </p:txBody>
      </p:sp>
      <p:grpSp>
        <p:nvGrpSpPr>
          <p:cNvPr id="347" name="Google Shape;347;p41"/>
          <p:cNvGrpSpPr/>
          <p:nvPr/>
        </p:nvGrpSpPr>
        <p:grpSpPr>
          <a:xfrm>
            <a:off x="0" y="0"/>
            <a:ext cx="9144000" cy="609600"/>
            <a:chOff x="0" y="2448"/>
            <a:chExt cx="5760" cy="384"/>
          </a:xfrm>
        </p:grpSpPr>
        <p:sp>
          <p:nvSpPr>
            <p:cNvPr id="348" name="Google Shape;348;p41"/>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49" name="Google Shape;349;p41"/>
            <p:cNvSpPr txBox="1"/>
            <p:nvPr/>
          </p:nvSpPr>
          <p:spPr>
            <a:xfrm>
              <a:off x="0" y="2448"/>
              <a:ext cx="1941"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 5</a:t>
              </a:r>
              <a:endParaRPr/>
            </a:p>
          </p:txBody>
        </p:sp>
      </p:grpSp>
      <p:sp>
        <p:nvSpPr>
          <p:cNvPr id="350" name="Google Shape;350;p4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357" name="Google Shape;357;p4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12.13:  </a:t>
            </a:r>
            <a:r>
              <a:rPr b="1" i="1" lang="en-US" sz="2000" u="none">
                <a:solidFill>
                  <a:schemeClr val="dk1"/>
                </a:solidFill>
                <a:latin typeface="Times"/>
                <a:ea typeface="Times"/>
                <a:cs typeface="Times"/>
                <a:sym typeface="Times"/>
              </a:rPr>
              <a:t>Flow diagram for the CSMA/CD</a:t>
            </a:r>
            <a:endParaRPr/>
          </a:p>
        </p:txBody>
      </p:sp>
      <p:pic>
        <p:nvPicPr>
          <p:cNvPr id="358" name="Google Shape;358;p42"/>
          <p:cNvPicPr preferRelativeResize="0"/>
          <p:nvPr/>
        </p:nvPicPr>
        <p:blipFill rotWithShape="1">
          <a:blip r:embed="rId3">
            <a:alphaModFix/>
          </a:blip>
          <a:srcRect b="0" l="0" r="0" t="0"/>
          <a:stretch/>
        </p:blipFill>
        <p:spPr>
          <a:xfrm>
            <a:off x="2286000" y="1524000"/>
            <a:ext cx="6586537" cy="4530725"/>
          </a:xfrm>
          <a:prstGeom prst="rect">
            <a:avLst/>
          </a:prstGeom>
          <a:noFill/>
          <a:ln>
            <a:noFill/>
          </a:ln>
        </p:spPr>
      </p:pic>
      <p:pic>
        <p:nvPicPr>
          <p:cNvPr id="359" name="Google Shape;359;p42"/>
          <p:cNvPicPr preferRelativeResize="0"/>
          <p:nvPr/>
        </p:nvPicPr>
        <p:blipFill rotWithShape="1">
          <a:blip r:embed="rId4">
            <a:alphaModFix/>
          </a:blip>
          <a:srcRect b="0" l="0" r="0" t="0"/>
          <a:stretch/>
        </p:blipFill>
        <p:spPr>
          <a:xfrm>
            <a:off x="457200" y="1524000"/>
            <a:ext cx="2762250" cy="1462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2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366" name="Google Shape;366;p43"/>
          <p:cNvSpPr txBox="1"/>
          <p:nvPr/>
        </p:nvSpPr>
        <p:spPr>
          <a:xfrm>
            <a:off x="152400" y="133350"/>
            <a:ext cx="89916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12.14:  </a:t>
            </a:r>
            <a:r>
              <a:rPr b="1" i="1" lang="en-US" sz="2000" u="none">
                <a:solidFill>
                  <a:schemeClr val="dk1"/>
                </a:solidFill>
                <a:latin typeface="Times"/>
                <a:ea typeface="Times"/>
                <a:cs typeface="Times"/>
                <a:sym typeface="Times"/>
              </a:rPr>
              <a:t>Energy level during transmission, idleness, or collision</a:t>
            </a:r>
            <a:endParaRPr/>
          </a:p>
        </p:txBody>
      </p:sp>
      <p:pic>
        <p:nvPicPr>
          <p:cNvPr id="367" name="Google Shape;367;p43"/>
          <p:cNvPicPr preferRelativeResize="0"/>
          <p:nvPr/>
        </p:nvPicPr>
        <p:blipFill rotWithShape="1">
          <a:blip r:embed="rId3">
            <a:alphaModFix/>
          </a:blip>
          <a:srcRect b="0" l="0" r="0" t="0"/>
          <a:stretch/>
        </p:blipFill>
        <p:spPr>
          <a:xfrm>
            <a:off x="1347787" y="2611437"/>
            <a:ext cx="6881812" cy="1884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374" name="Google Shape;374;p44"/>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5" name="Google Shape;375;p4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6" name="Google Shape;376;p44"/>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7" name="Google Shape;377;p4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8" name="Google Shape;378;p4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79" name="Google Shape;379;p44"/>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0" name="Google Shape;380;p4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381" name="Google Shape;381;p44"/>
          <p:cNvSpPr txBox="1"/>
          <p:nvPr/>
        </p:nvSpPr>
        <p:spPr>
          <a:xfrm>
            <a:off x="1143000" y="0"/>
            <a:ext cx="37909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12.12.4  CSMA/CA</a:t>
            </a:r>
            <a:endParaRPr/>
          </a:p>
        </p:txBody>
      </p:sp>
      <p:sp>
        <p:nvSpPr>
          <p:cNvPr id="382" name="Google Shape;382;p44"/>
          <p:cNvSpPr txBox="1"/>
          <p:nvPr/>
        </p:nvSpPr>
        <p:spPr>
          <a:xfrm>
            <a:off x="381000" y="1293812"/>
            <a:ext cx="7924800" cy="3081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Carrier sense multiple access with collision avoidance (CSMA/CA) was invented for wireless networks. Collisions are avoided through the use of CSMA/CA’s three strategies: the interframe space, the contention window, and acknowledgments, as shown in Figure 12.15. We discuss RTS and CTS frames later.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2" name="Google Shape;112;p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3" name="Google Shape;113;p1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4" name="Google Shape;114;p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5" name="Google Shape;115;p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6" name="Google Shape;116;p1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7" name="Google Shape;117;p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18" name="Google Shape;118;p18"/>
          <p:cNvSpPr txBox="1"/>
          <p:nvPr/>
        </p:nvSpPr>
        <p:spPr>
          <a:xfrm>
            <a:off x="1066800" y="-76200"/>
            <a:ext cx="4929187"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600"/>
              <a:buFont typeface="Arial"/>
              <a:buNone/>
            </a:pPr>
            <a:r>
              <a:rPr b="1" i="0" lang="en-US" sz="3600" u="none">
                <a:solidFill>
                  <a:srgbClr val="FF0000"/>
                </a:solidFill>
                <a:latin typeface="Arial"/>
                <a:ea typeface="Arial"/>
                <a:cs typeface="Arial"/>
                <a:sym typeface="Arial"/>
              </a:rPr>
              <a:t>Chapter 12: Objective</a:t>
            </a:r>
            <a:endParaRPr/>
          </a:p>
        </p:txBody>
      </p:sp>
      <p:sp>
        <p:nvSpPr>
          <p:cNvPr id="119" name="Google Shape;119;p18"/>
          <p:cNvSpPr txBox="1"/>
          <p:nvPr/>
        </p:nvSpPr>
        <p:spPr>
          <a:xfrm>
            <a:off x="152400" y="1447800"/>
            <a:ext cx="8991600" cy="160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0000"/>
              </a:buClr>
              <a:buSzPts val="3200"/>
              <a:buFont typeface="Times"/>
              <a:buNone/>
            </a:pPr>
            <a:r>
              <a:rPr b="1" i="1" lang="en-US" sz="3200" u="none">
                <a:solidFill>
                  <a:srgbClr val="FF0000"/>
                </a:solidFill>
                <a:latin typeface="Times"/>
                <a:ea typeface="Times"/>
                <a:cs typeface="Times"/>
                <a:sym typeface="Times"/>
              </a:rPr>
              <a:t> </a:t>
            </a:r>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Aharoni"/>
              <a:ea typeface="Aharoni"/>
              <a:cs typeface="Aharoni"/>
              <a:sym typeface="Aharoni"/>
            </a:endParaRPr>
          </a:p>
          <a:p>
            <a:pPr indent="0" lvl="0" marL="0" marR="0" rtl="0" algn="just">
              <a:lnSpc>
                <a:spcPct val="150000"/>
              </a:lnSpc>
              <a:spcBef>
                <a:spcPts val="0"/>
              </a:spcBef>
              <a:spcAft>
                <a:spcPts val="0"/>
              </a:spcAft>
              <a:buClr>
                <a:schemeClr val="dk1"/>
              </a:buClr>
              <a:buSzPts val="2400"/>
              <a:buFont typeface="Arial"/>
              <a:buNone/>
            </a:pPr>
            <a:r>
              <a:t/>
            </a:r>
            <a:endParaRPr b="1" i="1" sz="2400" u="none">
              <a:solidFill>
                <a:srgbClr val="FF0000"/>
              </a:solidFill>
              <a:latin typeface="Times"/>
              <a:ea typeface="Times"/>
              <a:cs typeface="Times"/>
              <a:sym typeface="Times"/>
            </a:endParaRPr>
          </a:p>
          <a:p>
            <a:pPr indent="0" lvl="0" marL="0" marR="0" rtl="0" algn="just">
              <a:lnSpc>
                <a:spcPct val="150000"/>
              </a:lnSpc>
              <a:spcBef>
                <a:spcPts val="1200"/>
              </a:spcBef>
              <a:spcAft>
                <a:spcPts val="0"/>
              </a:spcAft>
              <a:buClr>
                <a:srgbClr val="FF0000"/>
              </a:buClr>
              <a:buSzPts val="2400"/>
              <a:buFont typeface="Palatino"/>
              <a:buNone/>
            </a:pPr>
            <a:br>
              <a:rPr b="1" i="0" lang="en-US" sz="2400" u="none">
                <a:solidFill>
                  <a:srgbClr val="FF0000"/>
                </a:solidFill>
                <a:latin typeface="Palatino"/>
                <a:ea typeface="Palatino"/>
                <a:cs typeface="Palatino"/>
                <a:sym typeface="Palatino"/>
              </a:rPr>
            </a:br>
            <a:endParaRPr/>
          </a:p>
        </p:txBody>
      </p:sp>
      <p:sp>
        <p:nvSpPr>
          <p:cNvPr id="120" name="Google Shape;120;p18"/>
          <p:cNvSpPr txBox="1"/>
          <p:nvPr/>
        </p:nvSpPr>
        <p:spPr>
          <a:xfrm>
            <a:off x="76200" y="1143000"/>
            <a:ext cx="8686800" cy="1676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first section discusses random-access protocols. Four protocols, ALOHA, CSMA, CSMA/CD, and CSMA/CA, are described in this section. These protocols are mostly used in LANs and WANs, which we discuss in future chapters. </a:t>
            </a:r>
            <a:endParaRPr/>
          </a:p>
        </p:txBody>
      </p:sp>
      <p:sp>
        <p:nvSpPr>
          <p:cNvPr id="121" name="Google Shape;121;p18"/>
          <p:cNvSpPr txBox="1"/>
          <p:nvPr/>
        </p:nvSpPr>
        <p:spPr>
          <a:xfrm>
            <a:off x="76200" y="2819400"/>
            <a:ext cx="8686800" cy="1676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second section discusses controlled-access protocols. Three protocols, reservation, polling, and token-passing, are described in this section. Some of these protocol are used in LANs, but others have some historical value.</a:t>
            </a:r>
            <a:endParaRPr/>
          </a:p>
        </p:txBody>
      </p:sp>
      <p:sp>
        <p:nvSpPr>
          <p:cNvPr id="122" name="Google Shape;122;p18"/>
          <p:cNvSpPr txBox="1"/>
          <p:nvPr/>
        </p:nvSpPr>
        <p:spPr>
          <a:xfrm>
            <a:off x="76200" y="4800600"/>
            <a:ext cx="8686800" cy="1676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2400"/>
              <a:buFont typeface="Noto Sans Symbols"/>
              <a:buChar char="❑"/>
            </a:pPr>
            <a:r>
              <a:rPr b="1" i="1" lang="en-US" sz="2400" u="none">
                <a:solidFill>
                  <a:srgbClr val="002060"/>
                </a:solidFill>
                <a:latin typeface="Times New Roman"/>
                <a:ea typeface="Times New Roman"/>
                <a:cs typeface="Times New Roman"/>
                <a:sym typeface="Times New Roman"/>
              </a:rPr>
              <a:t> The third section discusses channelization protocols. Three protocols, FDMA, TDMA, and CDMA are described in this section. These protocols are used in cellular telephony, which we discuss in Chapter 16.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 calcmode="lin" valueType="num">
                                      <p:cBhvr additive="base">
                                        <p:cTn dur="1000"/>
                                        <p:tgtEl>
                                          <p:spTgt spid="120">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0">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 calcmode="lin" valueType="num">
                                      <p:cBhvr additive="base">
                                        <p:cTn dur="1000"/>
                                        <p:tgtEl>
                                          <p:spTgt spid="121">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1">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 calcmode="lin" valueType="num">
                                      <p:cBhvr additive="base">
                                        <p:cTn dur="1000"/>
                                        <p:tgtEl>
                                          <p:spTgt spid="122">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2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389" name="Google Shape;389;p45"/>
          <p:cNvSpPr txBox="1"/>
          <p:nvPr/>
        </p:nvSpPr>
        <p:spPr>
          <a:xfrm>
            <a:off x="152400" y="133350"/>
            <a:ext cx="89916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12.15:  </a:t>
            </a:r>
            <a:r>
              <a:rPr b="1" i="1" lang="en-US" sz="2000" u="none">
                <a:solidFill>
                  <a:schemeClr val="dk1"/>
                </a:solidFill>
                <a:latin typeface="Times"/>
                <a:ea typeface="Times"/>
                <a:cs typeface="Times"/>
                <a:sym typeface="Times"/>
              </a:rPr>
              <a:t>Flow diagram for CSMA/CA</a:t>
            </a:r>
            <a:endParaRPr/>
          </a:p>
        </p:txBody>
      </p:sp>
      <p:pic>
        <p:nvPicPr>
          <p:cNvPr id="390" name="Google Shape;390;p45"/>
          <p:cNvPicPr preferRelativeResize="0"/>
          <p:nvPr/>
        </p:nvPicPr>
        <p:blipFill rotWithShape="1">
          <a:blip r:embed="rId3">
            <a:alphaModFix/>
          </a:blip>
          <a:srcRect b="0" l="0" r="0" t="0"/>
          <a:stretch/>
        </p:blipFill>
        <p:spPr>
          <a:xfrm>
            <a:off x="1828800" y="838200"/>
            <a:ext cx="5305425" cy="5421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ppt_w</p:attrName>
                                        </p:attrNameLst>
                                      </p:cBhvr>
                                      <p:tavLst>
                                        <p:tav fmla="" tm="0">
                                          <p:val>
                                            <p:strVal val="0"/>
                                          </p:val>
                                        </p:tav>
                                        <p:tav fmla="" tm="100000">
                                          <p:val>
                                            <p:strVal val="#ppt_w"/>
                                          </p:val>
                                        </p:tav>
                                      </p:tavLst>
                                    </p:anim>
                                    <p:anim calcmode="lin" valueType="num">
                                      <p:cBhvr additive="base">
                                        <p:cTn dur="500"/>
                                        <p:tgtEl>
                                          <p:spTgt spid="39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397" name="Google Shape;397;p46"/>
          <p:cNvSpPr txBox="1"/>
          <p:nvPr/>
        </p:nvSpPr>
        <p:spPr>
          <a:xfrm>
            <a:off x="152400" y="133350"/>
            <a:ext cx="89916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12.16:  </a:t>
            </a:r>
            <a:r>
              <a:rPr b="1" i="1" lang="en-US" sz="2000" u="none">
                <a:solidFill>
                  <a:schemeClr val="dk1"/>
                </a:solidFill>
                <a:latin typeface="Times"/>
                <a:ea typeface="Times"/>
                <a:cs typeface="Times"/>
                <a:sym typeface="Times"/>
              </a:rPr>
              <a:t>Contention window</a:t>
            </a:r>
            <a:endParaRPr/>
          </a:p>
        </p:txBody>
      </p:sp>
      <p:pic>
        <p:nvPicPr>
          <p:cNvPr id="398" name="Google Shape;398;p46"/>
          <p:cNvPicPr preferRelativeResize="0"/>
          <p:nvPr/>
        </p:nvPicPr>
        <p:blipFill rotWithShape="1">
          <a:blip r:embed="rId3">
            <a:alphaModFix/>
          </a:blip>
          <a:srcRect b="0" l="0" r="0" t="0"/>
          <a:stretch/>
        </p:blipFill>
        <p:spPr>
          <a:xfrm>
            <a:off x="685800" y="2057400"/>
            <a:ext cx="7489825" cy="22304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35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405" name="Google Shape;405;p47"/>
          <p:cNvSpPr txBox="1"/>
          <p:nvPr/>
        </p:nvSpPr>
        <p:spPr>
          <a:xfrm>
            <a:off x="152400" y="133350"/>
            <a:ext cx="89916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12.17:  </a:t>
            </a:r>
            <a:r>
              <a:rPr b="1" i="1" lang="en-US" sz="2000" u="none">
                <a:solidFill>
                  <a:schemeClr val="dk1"/>
                </a:solidFill>
                <a:latin typeface="Times"/>
                <a:ea typeface="Times"/>
                <a:cs typeface="Times"/>
                <a:sym typeface="Times"/>
              </a:rPr>
              <a:t>CMACA and NAV</a:t>
            </a:r>
            <a:endParaRPr/>
          </a:p>
        </p:txBody>
      </p:sp>
      <p:pic>
        <p:nvPicPr>
          <p:cNvPr id="406" name="Google Shape;406;p47"/>
          <p:cNvPicPr preferRelativeResize="0"/>
          <p:nvPr/>
        </p:nvPicPr>
        <p:blipFill rotWithShape="1">
          <a:blip r:embed="rId3">
            <a:alphaModFix/>
          </a:blip>
          <a:srcRect b="0" l="0" r="0" t="0"/>
          <a:stretch/>
        </p:blipFill>
        <p:spPr>
          <a:xfrm>
            <a:off x="960437" y="987425"/>
            <a:ext cx="7269162" cy="533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3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413" name="Google Shape;413;p48"/>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4" name="Google Shape;414;p48"/>
          <p:cNvSpPr txBox="1"/>
          <p:nvPr/>
        </p:nvSpPr>
        <p:spPr>
          <a:xfrm>
            <a:off x="228600" y="406400"/>
            <a:ext cx="5932487" cy="1066800"/>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12-2   CONTROLLED  ACCESS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415" name="Google Shape;415;p48"/>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16" name="Google Shape;416;p48"/>
          <p:cNvSpPr txBox="1"/>
          <p:nvPr/>
        </p:nvSpPr>
        <p:spPr>
          <a:xfrm>
            <a:off x="381000" y="1658937"/>
            <a:ext cx="8077200" cy="30162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In controlled access, the stations consult one another to find which station has the right to send. A station cannot send unless it has been authorized by other stations. We discuss</a:t>
            </a:r>
            <a:endParaRPr/>
          </a:p>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three controlled-access methods.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423" name="Google Shape;423;p49"/>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4" name="Google Shape;424;p4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5" name="Google Shape;425;p49"/>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6" name="Google Shape;426;p4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7" name="Google Shape;427;p4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8" name="Google Shape;428;p4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29" name="Google Shape;429;p4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30" name="Google Shape;430;p49"/>
          <p:cNvSpPr txBox="1"/>
          <p:nvPr/>
        </p:nvSpPr>
        <p:spPr>
          <a:xfrm>
            <a:off x="1143000" y="0"/>
            <a:ext cx="37909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12.2.1  Reservation</a:t>
            </a:r>
            <a:endParaRPr/>
          </a:p>
        </p:txBody>
      </p:sp>
      <p:sp>
        <p:nvSpPr>
          <p:cNvPr id="431" name="Google Shape;431;p49"/>
          <p:cNvSpPr txBox="1"/>
          <p:nvPr/>
        </p:nvSpPr>
        <p:spPr>
          <a:xfrm>
            <a:off x="381000" y="1293812"/>
            <a:ext cx="79248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the reservation method, a station needs to make a reservation before sending data. Time is divided into intervals. In each interval, a reservation frame precedes the data frames sent in that interval.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438" name="Google Shape;438;p50"/>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12.18:  </a:t>
            </a:r>
            <a:r>
              <a:rPr b="1" i="1" lang="en-US" sz="2000" u="none">
                <a:solidFill>
                  <a:schemeClr val="dk1"/>
                </a:solidFill>
                <a:latin typeface="Times"/>
                <a:ea typeface="Times"/>
                <a:cs typeface="Times"/>
                <a:sym typeface="Times"/>
              </a:rPr>
              <a:t>Reservation access method</a:t>
            </a:r>
            <a:endParaRPr/>
          </a:p>
        </p:txBody>
      </p:sp>
      <p:pic>
        <p:nvPicPr>
          <p:cNvPr id="439" name="Google Shape;439;p50"/>
          <p:cNvPicPr preferRelativeResize="0"/>
          <p:nvPr/>
        </p:nvPicPr>
        <p:blipFill rotWithShape="1">
          <a:blip r:embed="rId3">
            <a:alphaModFix/>
          </a:blip>
          <a:srcRect b="0" l="0" r="0" t="0"/>
          <a:stretch/>
        </p:blipFill>
        <p:spPr>
          <a:xfrm>
            <a:off x="762000" y="3200400"/>
            <a:ext cx="7710487" cy="20272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275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446" name="Google Shape;446;p5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7" name="Google Shape;447;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8" name="Google Shape;448;p5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49" name="Google Shape;449;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0" name="Google Shape;450;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1" name="Google Shape;451;p5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2" name="Google Shape;452;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53" name="Google Shape;453;p51"/>
          <p:cNvSpPr txBox="1"/>
          <p:nvPr/>
        </p:nvSpPr>
        <p:spPr>
          <a:xfrm>
            <a:off x="1143000" y="0"/>
            <a:ext cx="29273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12.2.2  Polling</a:t>
            </a:r>
            <a:endParaRPr/>
          </a:p>
        </p:txBody>
      </p:sp>
      <p:sp>
        <p:nvSpPr>
          <p:cNvPr id="454" name="Google Shape;454;p51"/>
          <p:cNvSpPr txBox="1"/>
          <p:nvPr/>
        </p:nvSpPr>
        <p:spPr>
          <a:xfrm>
            <a:off x="381000" y="1293812"/>
            <a:ext cx="7924800" cy="39354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Polling works with topologies in which one device is designated as a primary station and the other devices are secondary stations. All data exchanges must be made through the primary device even when the ultimate destination is a secondary device. The primary device controls the link; the secondary devices follow its instructions. It is up to the primary</a:t>
            </a:r>
            <a:endParaRPr/>
          </a:p>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device to determine which device is allowed to use the channel at a given time.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461" name="Google Shape;461;p5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12.19:  </a:t>
            </a:r>
            <a:r>
              <a:rPr b="1" i="1" lang="en-US" sz="2000" u="none">
                <a:solidFill>
                  <a:schemeClr val="dk1"/>
                </a:solidFill>
                <a:latin typeface="Times"/>
                <a:ea typeface="Times"/>
                <a:cs typeface="Times"/>
                <a:sym typeface="Times"/>
              </a:rPr>
              <a:t>Select and poll functions in polling-access method</a:t>
            </a:r>
            <a:endParaRPr/>
          </a:p>
        </p:txBody>
      </p:sp>
      <p:pic>
        <p:nvPicPr>
          <p:cNvPr id="462" name="Google Shape;462;p52"/>
          <p:cNvPicPr preferRelativeResize="0"/>
          <p:nvPr/>
        </p:nvPicPr>
        <p:blipFill rotWithShape="1">
          <a:blip r:embed="rId3">
            <a:alphaModFix/>
          </a:blip>
          <a:srcRect b="0" l="0" r="0" t="0"/>
          <a:stretch/>
        </p:blipFill>
        <p:spPr>
          <a:xfrm>
            <a:off x="685800" y="1676400"/>
            <a:ext cx="3527425" cy="3362325"/>
          </a:xfrm>
          <a:prstGeom prst="rect">
            <a:avLst/>
          </a:prstGeom>
          <a:noFill/>
          <a:ln>
            <a:noFill/>
          </a:ln>
        </p:spPr>
      </p:pic>
      <p:pic>
        <p:nvPicPr>
          <p:cNvPr id="463" name="Google Shape;463;p52"/>
          <p:cNvPicPr preferRelativeResize="0"/>
          <p:nvPr/>
        </p:nvPicPr>
        <p:blipFill rotWithShape="1">
          <a:blip r:embed="rId4">
            <a:alphaModFix/>
          </a:blip>
          <a:srcRect b="0" l="0" r="0" t="0"/>
          <a:stretch/>
        </p:blipFill>
        <p:spPr>
          <a:xfrm>
            <a:off x="908050" y="2743200"/>
            <a:ext cx="2925762" cy="366712"/>
          </a:xfrm>
          <a:prstGeom prst="rect">
            <a:avLst/>
          </a:prstGeom>
          <a:noFill/>
          <a:ln>
            <a:noFill/>
          </a:ln>
        </p:spPr>
      </p:pic>
      <p:pic>
        <p:nvPicPr>
          <p:cNvPr id="464" name="Google Shape;464;p52"/>
          <p:cNvPicPr preferRelativeResize="0"/>
          <p:nvPr/>
        </p:nvPicPr>
        <p:blipFill rotWithShape="1">
          <a:blip r:embed="rId5">
            <a:alphaModFix/>
          </a:blip>
          <a:srcRect b="0" l="0" r="0" t="0"/>
          <a:stretch/>
        </p:blipFill>
        <p:spPr>
          <a:xfrm>
            <a:off x="960437" y="3200400"/>
            <a:ext cx="2925762" cy="290512"/>
          </a:xfrm>
          <a:prstGeom prst="rect">
            <a:avLst/>
          </a:prstGeom>
          <a:noFill/>
          <a:ln>
            <a:noFill/>
          </a:ln>
        </p:spPr>
      </p:pic>
      <p:pic>
        <p:nvPicPr>
          <p:cNvPr id="465" name="Google Shape;465;p52"/>
          <p:cNvPicPr preferRelativeResize="0"/>
          <p:nvPr/>
        </p:nvPicPr>
        <p:blipFill rotWithShape="1">
          <a:blip r:embed="rId6">
            <a:alphaModFix/>
          </a:blip>
          <a:srcRect b="0" l="0" r="0" t="0"/>
          <a:stretch/>
        </p:blipFill>
        <p:spPr>
          <a:xfrm>
            <a:off x="914400" y="3571875"/>
            <a:ext cx="2925762" cy="376237"/>
          </a:xfrm>
          <a:prstGeom prst="rect">
            <a:avLst/>
          </a:prstGeom>
          <a:noFill/>
          <a:ln>
            <a:noFill/>
          </a:ln>
        </p:spPr>
      </p:pic>
      <p:pic>
        <p:nvPicPr>
          <p:cNvPr id="466" name="Google Shape;466;p52"/>
          <p:cNvPicPr preferRelativeResize="0"/>
          <p:nvPr/>
        </p:nvPicPr>
        <p:blipFill rotWithShape="1">
          <a:blip r:embed="rId7">
            <a:alphaModFix/>
          </a:blip>
          <a:srcRect b="0" l="0" r="0" t="0"/>
          <a:stretch/>
        </p:blipFill>
        <p:spPr>
          <a:xfrm>
            <a:off x="942975" y="4038600"/>
            <a:ext cx="2925762" cy="258762"/>
          </a:xfrm>
          <a:prstGeom prst="rect">
            <a:avLst/>
          </a:prstGeom>
          <a:noFill/>
          <a:ln>
            <a:noFill/>
          </a:ln>
        </p:spPr>
      </p:pic>
      <p:pic>
        <p:nvPicPr>
          <p:cNvPr id="467" name="Google Shape;467;p52"/>
          <p:cNvPicPr preferRelativeResize="0"/>
          <p:nvPr/>
        </p:nvPicPr>
        <p:blipFill rotWithShape="1">
          <a:blip r:embed="rId8">
            <a:alphaModFix/>
          </a:blip>
          <a:srcRect b="0" l="0" r="0" t="0"/>
          <a:stretch/>
        </p:blipFill>
        <p:spPr>
          <a:xfrm>
            <a:off x="1944687" y="1277937"/>
            <a:ext cx="852487" cy="387350"/>
          </a:xfrm>
          <a:prstGeom prst="rect">
            <a:avLst/>
          </a:prstGeom>
          <a:noFill/>
          <a:ln>
            <a:noFill/>
          </a:ln>
        </p:spPr>
      </p:pic>
      <p:pic>
        <p:nvPicPr>
          <p:cNvPr id="468" name="Google Shape;468;p52"/>
          <p:cNvPicPr preferRelativeResize="0"/>
          <p:nvPr/>
        </p:nvPicPr>
        <p:blipFill rotWithShape="1">
          <a:blip r:embed="rId9">
            <a:alphaModFix/>
          </a:blip>
          <a:srcRect b="0" l="0" r="0" t="0"/>
          <a:stretch/>
        </p:blipFill>
        <p:spPr>
          <a:xfrm>
            <a:off x="5029200" y="1692275"/>
            <a:ext cx="3581400" cy="3717925"/>
          </a:xfrm>
          <a:prstGeom prst="rect">
            <a:avLst/>
          </a:prstGeom>
          <a:noFill/>
          <a:ln>
            <a:noFill/>
          </a:ln>
        </p:spPr>
      </p:pic>
      <p:pic>
        <p:nvPicPr>
          <p:cNvPr id="469" name="Google Shape;469;p52"/>
          <p:cNvPicPr preferRelativeResize="0"/>
          <p:nvPr/>
        </p:nvPicPr>
        <p:blipFill rotWithShape="1">
          <a:blip r:embed="rId10">
            <a:alphaModFix/>
          </a:blip>
          <a:srcRect b="0" l="0" r="0" t="0"/>
          <a:stretch/>
        </p:blipFill>
        <p:spPr>
          <a:xfrm>
            <a:off x="6477000" y="1277937"/>
            <a:ext cx="565150" cy="387350"/>
          </a:xfrm>
          <a:prstGeom prst="rect">
            <a:avLst/>
          </a:prstGeom>
          <a:noFill/>
          <a:ln>
            <a:noFill/>
          </a:ln>
        </p:spPr>
      </p:pic>
      <p:pic>
        <p:nvPicPr>
          <p:cNvPr id="470" name="Google Shape;470;p52"/>
          <p:cNvPicPr preferRelativeResize="0"/>
          <p:nvPr/>
        </p:nvPicPr>
        <p:blipFill rotWithShape="1">
          <a:blip r:embed="rId11">
            <a:alphaModFix/>
          </a:blip>
          <a:srcRect b="0" l="0" r="0" t="0"/>
          <a:stretch/>
        </p:blipFill>
        <p:spPr>
          <a:xfrm>
            <a:off x="5326062" y="3760787"/>
            <a:ext cx="2925762" cy="285750"/>
          </a:xfrm>
          <a:prstGeom prst="rect">
            <a:avLst/>
          </a:prstGeom>
          <a:noFill/>
          <a:ln>
            <a:noFill/>
          </a:ln>
        </p:spPr>
      </p:pic>
      <p:pic>
        <p:nvPicPr>
          <p:cNvPr id="471" name="Google Shape;471;p52"/>
          <p:cNvPicPr preferRelativeResize="0"/>
          <p:nvPr/>
        </p:nvPicPr>
        <p:blipFill rotWithShape="1">
          <a:blip r:embed="rId12">
            <a:alphaModFix/>
          </a:blip>
          <a:srcRect b="0" l="0" r="0" t="0"/>
          <a:stretch/>
        </p:blipFill>
        <p:spPr>
          <a:xfrm>
            <a:off x="5394325" y="4114800"/>
            <a:ext cx="2835275" cy="368300"/>
          </a:xfrm>
          <a:prstGeom prst="rect">
            <a:avLst/>
          </a:prstGeom>
          <a:noFill/>
          <a:ln>
            <a:noFill/>
          </a:ln>
        </p:spPr>
      </p:pic>
      <p:pic>
        <p:nvPicPr>
          <p:cNvPr id="472" name="Google Shape;472;p52"/>
          <p:cNvPicPr preferRelativeResize="0"/>
          <p:nvPr/>
        </p:nvPicPr>
        <p:blipFill rotWithShape="1">
          <a:blip r:embed="rId13">
            <a:alphaModFix/>
          </a:blip>
          <a:srcRect b="0" l="0" r="0" t="0"/>
          <a:stretch/>
        </p:blipFill>
        <p:spPr>
          <a:xfrm>
            <a:off x="5359400" y="4648200"/>
            <a:ext cx="2835275" cy="249237"/>
          </a:xfrm>
          <a:prstGeom prst="rect">
            <a:avLst/>
          </a:prstGeom>
          <a:noFill/>
          <a:ln>
            <a:noFill/>
          </a:ln>
        </p:spPr>
      </p:pic>
      <p:pic>
        <p:nvPicPr>
          <p:cNvPr id="473" name="Google Shape;473;p52"/>
          <p:cNvPicPr preferRelativeResize="0"/>
          <p:nvPr/>
        </p:nvPicPr>
        <p:blipFill rotWithShape="1">
          <a:blip r:embed="rId14">
            <a:alphaModFix/>
          </a:blip>
          <a:srcRect b="0" l="0" r="0" t="0"/>
          <a:stretch/>
        </p:blipFill>
        <p:spPr>
          <a:xfrm>
            <a:off x="5313362" y="2597150"/>
            <a:ext cx="2011362" cy="266700"/>
          </a:xfrm>
          <a:prstGeom prst="rect">
            <a:avLst/>
          </a:prstGeom>
          <a:noFill/>
          <a:ln>
            <a:noFill/>
          </a:ln>
        </p:spPr>
      </p:pic>
      <p:pic>
        <p:nvPicPr>
          <p:cNvPr id="474" name="Google Shape;474;p52"/>
          <p:cNvPicPr preferRelativeResize="0"/>
          <p:nvPr/>
        </p:nvPicPr>
        <p:blipFill rotWithShape="1">
          <a:blip r:embed="rId15">
            <a:alphaModFix/>
          </a:blip>
          <a:srcRect b="0" l="0" r="0" t="0"/>
          <a:stretch/>
        </p:blipFill>
        <p:spPr>
          <a:xfrm>
            <a:off x="5287962" y="2943225"/>
            <a:ext cx="2103437" cy="32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822"/>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2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2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2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2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822"/>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2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2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2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2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2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481" name="Google Shape;481;p53"/>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2" name="Google Shape;482;p5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3" name="Google Shape;483;p53"/>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4" name="Google Shape;484;p5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5" name="Google Shape;485;p5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6" name="Google Shape;486;p53"/>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7" name="Google Shape;487;p5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488" name="Google Shape;488;p53"/>
          <p:cNvSpPr txBox="1"/>
          <p:nvPr/>
        </p:nvSpPr>
        <p:spPr>
          <a:xfrm>
            <a:off x="1143000" y="0"/>
            <a:ext cx="43370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12.2.3  Token Passing</a:t>
            </a:r>
            <a:endParaRPr/>
          </a:p>
        </p:txBody>
      </p:sp>
      <p:sp>
        <p:nvSpPr>
          <p:cNvPr id="489" name="Google Shape;489;p53"/>
          <p:cNvSpPr txBox="1"/>
          <p:nvPr/>
        </p:nvSpPr>
        <p:spPr>
          <a:xfrm>
            <a:off x="381000" y="1293812"/>
            <a:ext cx="7924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the token-passing method, the stations in a network are organized in a logical ring. In other words, for each station, there is a predecessor and a successor. The predecessor is the station which is logically before the station in the ring; the successor is the station which is after the station in the ring.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496" name="Google Shape;496;p54"/>
          <p:cNvSpPr txBox="1"/>
          <p:nvPr/>
        </p:nvSpPr>
        <p:spPr>
          <a:xfrm>
            <a:off x="152400" y="-17462"/>
            <a:ext cx="8839200" cy="70167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12.20:  </a:t>
            </a:r>
            <a:r>
              <a:rPr b="1" i="1" lang="en-US" sz="2000" u="none">
                <a:solidFill>
                  <a:schemeClr val="dk1"/>
                </a:solidFill>
                <a:latin typeface="Times"/>
                <a:ea typeface="Times"/>
                <a:cs typeface="Times"/>
                <a:sym typeface="Times"/>
              </a:rPr>
              <a:t>Logical ring and physical topology in token-passing   </a:t>
            </a:r>
            <a:endParaRPr/>
          </a:p>
          <a:p>
            <a:pPr indent="0" lvl="0" marL="0" marR="0" rtl="0" algn="l">
              <a:lnSpc>
                <a:spcPct val="100000"/>
              </a:lnSpc>
              <a:spcBef>
                <a:spcPts val="0"/>
              </a:spcBef>
              <a:spcAft>
                <a:spcPts val="0"/>
              </a:spcAft>
              <a:buClr>
                <a:schemeClr val="dk1"/>
              </a:buClr>
              <a:buSzPts val="2000"/>
              <a:buFont typeface="Times"/>
              <a:buNone/>
            </a:pPr>
            <a:r>
              <a:rPr b="1" i="1" lang="en-US" sz="2000" u="none">
                <a:solidFill>
                  <a:schemeClr val="dk1"/>
                </a:solidFill>
                <a:latin typeface="Times"/>
                <a:ea typeface="Times"/>
                <a:cs typeface="Times"/>
                <a:sym typeface="Times"/>
              </a:rPr>
              <a:t>                      access method</a:t>
            </a:r>
            <a:endParaRPr/>
          </a:p>
        </p:txBody>
      </p:sp>
      <p:pic>
        <p:nvPicPr>
          <p:cNvPr id="497" name="Google Shape;497;p54"/>
          <p:cNvPicPr preferRelativeResize="0"/>
          <p:nvPr/>
        </p:nvPicPr>
        <p:blipFill rotWithShape="1">
          <a:blip r:embed="rId3">
            <a:alphaModFix/>
          </a:blip>
          <a:srcRect b="0" l="0" r="0" t="0"/>
          <a:stretch/>
        </p:blipFill>
        <p:spPr>
          <a:xfrm>
            <a:off x="1370012" y="1600200"/>
            <a:ext cx="2557462" cy="2022475"/>
          </a:xfrm>
          <a:prstGeom prst="rect">
            <a:avLst/>
          </a:prstGeom>
          <a:noFill/>
          <a:ln>
            <a:noFill/>
          </a:ln>
        </p:spPr>
      </p:pic>
      <p:pic>
        <p:nvPicPr>
          <p:cNvPr id="498" name="Google Shape;498;p54"/>
          <p:cNvPicPr preferRelativeResize="0"/>
          <p:nvPr/>
        </p:nvPicPr>
        <p:blipFill rotWithShape="1">
          <a:blip r:embed="rId4">
            <a:alphaModFix/>
          </a:blip>
          <a:srcRect b="0" l="0" r="0" t="0"/>
          <a:stretch/>
        </p:blipFill>
        <p:spPr>
          <a:xfrm>
            <a:off x="5257800" y="1600200"/>
            <a:ext cx="2557462" cy="2022475"/>
          </a:xfrm>
          <a:prstGeom prst="rect">
            <a:avLst/>
          </a:prstGeom>
          <a:noFill/>
          <a:ln>
            <a:noFill/>
          </a:ln>
        </p:spPr>
      </p:pic>
      <p:pic>
        <p:nvPicPr>
          <p:cNvPr id="499" name="Google Shape;499;p54"/>
          <p:cNvPicPr preferRelativeResize="0"/>
          <p:nvPr/>
        </p:nvPicPr>
        <p:blipFill rotWithShape="1">
          <a:blip r:embed="rId5">
            <a:alphaModFix/>
          </a:blip>
          <a:srcRect b="0" l="0" r="0" t="0"/>
          <a:stretch/>
        </p:blipFill>
        <p:spPr>
          <a:xfrm>
            <a:off x="1370012" y="4283075"/>
            <a:ext cx="2557462" cy="2071687"/>
          </a:xfrm>
          <a:prstGeom prst="rect">
            <a:avLst/>
          </a:prstGeom>
          <a:noFill/>
          <a:ln>
            <a:noFill/>
          </a:ln>
        </p:spPr>
      </p:pic>
      <p:pic>
        <p:nvPicPr>
          <p:cNvPr id="500" name="Google Shape;500;p54"/>
          <p:cNvPicPr preferRelativeResize="0"/>
          <p:nvPr/>
        </p:nvPicPr>
        <p:blipFill rotWithShape="1">
          <a:blip r:embed="rId6">
            <a:alphaModFix/>
          </a:blip>
          <a:srcRect b="0" l="0" r="0" t="0"/>
          <a:stretch/>
        </p:blipFill>
        <p:spPr>
          <a:xfrm>
            <a:off x="5562600" y="4267200"/>
            <a:ext cx="1997075" cy="21034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129" name="Google Shape;129;p1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12.1:  </a:t>
            </a:r>
            <a:r>
              <a:rPr b="1" i="1" lang="en-US" sz="2000" u="none">
                <a:solidFill>
                  <a:schemeClr val="dk1"/>
                </a:solidFill>
                <a:latin typeface="Times"/>
                <a:ea typeface="Times"/>
                <a:cs typeface="Times"/>
                <a:sym typeface="Times"/>
              </a:rPr>
              <a:t>Taxonomy of multiple-access protocols</a:t>
            </a:r>
            <a:endParaRPr/>
          </a:p>
        </p:txBody>
      </p:sp>
      <p:pic>
        <p:nvPicPr>
          <p:cNvPr id="130" name="Google Shape;130;p19"/>
          <p:cNvPicPr preferRelativeResize="0"/>
          <p:nvPr/>
        </p:nvPicPr>
        <p:blipFill rotWithShape="1">
          <a:blip r:embed="rId3">
            <a:alphaModFix/>
          </a:blip>
          <a:srcRect b="0" l="0" r="0" t="0"/>
          <a:stretch/>
        </p:blipFill>
        <p:spPr>
          <a:xfrm>
            <a:off x="309562" y="1714500"/>
            <a:ext cx="8453437" cy="1638300"/>
          </a:xfrm>
          <a:prstGeom prst="rect">
            <a:avLst/>
          </a:prstGeom>
          <a:noFill/>
          <a:ln>
            <a:noFill/>
          </a:ln>
        </p:spPr>
      </p:pic>
      <p:pic>
        <p:nvPicPr>
          <p:cNvPr id="131" name="Google Shape;131;p19"/>
          <p:cNvPicPr preferRelativeResize="0"/>
          <p:nvPr/>
        </p:nvPicPr>
        <p:blipFill rotWithShape="1">
          <a:blip r:embed="rId4">
            <a:alphaModFix/>
          </a:blip>
          <a:srcRect b="0" l="0" r="0" t="0"/>
          <a:stretch/>
        </p:blipFill>
        <p:spPr>
          <a:xfrm>
            <a:off x="498475" y="3352800"/>
            <a:ext cx="7834312" cy="987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500"/>
                                        <p:tgtEl>
                                          <p:spTgt spid="1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507" name="Google Shape;507;p55"/>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08" name="Google Shape;508;p55"/>
          <p:cNvSpPr txBox="1"/>
          <p:nvPr/>
        </p:nvSpPr>
        <p:spPr>
          <a:xfrm>
            <a:off x="228600" y="406400"/>
            <a:ext cx="4929187" cy="579437"/>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12-3  CHANNELIZATION</a:t>
            </a:r>
            <a:endParaRPr/>
          </a:p>
        </p:txBody>
      </p:sp>
      <p:sp>
        <p:nvSpPr>
          <p:cNvPr id="509" name="Google Shape;509;p55"/>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10" name="Google Shape;510;p55"/>
          <p:cNvSpPr txBox="1"/>
          <p:nvPr/>
        </p:nvSpPr>
        <p:spPr>
          <a:xfrm>
            <a:off x="381000" y="1765300"/>
            <a:ext cx="8153400" cy="35036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Channelization (or channel partition, as it is sometimes called) is a multiple-access</a:t>
            </a:r>
            <a:endParaRPr/>
          </a:p>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method in which the available bandwidth of a link is shared in time, frequency, or</a:t>
            </a:r>
            <a:endParaRPr/>
          </a:p>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through code, among different stations. In this section, we discuss three protocols: FDMA, TDMA, and CDMA.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517" name="Google Shape;517;p56"/>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18" name="Google Shape;518;p5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19" name="Google Shape;519;p56"/>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0" name="Google Shape;520;p5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1" name="Google Shape;521;p5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2" name="Google Shape;522;p56"/>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3" name="Google Shape;523;p5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24" name="Google Shape;524;p56"/>
          <p:cNvSpPr txBox="1"/>
          <p:nvPr/>
        </p:nvSpPr>
        <p:spPr>
          <a:xfrm>
            <a:off x="1273175" y="22225"/>
            <a:ext cx="32448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12.3.1     FDMA</a:t>
            </a:r>
            <a:endParaRPr/>
          </a:p>
        </p:txBody>
      </p:sp>
      <p:sp>
        <p:nvSpPr>
          <p:cNvPr id="525" name="Google Shape;525;p56"/>
          <p:cNvSpPr txBox="1"/>
          <p:nvPr/>
        </p:nvSpPr>
        <p:spPr>
          <a:xfrm>
            <a:off x="381000" y="1293812"/>
            <a:ext cx="7924800" cy="3081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frequency-division multiple access (FDMA), the available bandwidth is divided into frequency bands. Each station is allocated a band to send its data. In other words, each band is reserved for a specific station, and it belongs to the station all the time. Each station also uses a bandpass filter to confine the transmitter frequencies. To prevent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532" name="Google Shape;532;p57"/>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12.21:  </a:t>
            </a:r>
            <a:r>
              <a:rPr b="1" i="1" lang="en-US" sz="2000" u="none">
                <a:solidFill>
                  <a:schemeClr val="dk1"/>
                </a:solidFill>
                <a:latin typeface="Times"/>
                <a:ea typeface="Times"/>
                <a:cs typeface="Times"/>
                <a:sym typeface="Times"/>
              </a:rPr>
              <a:t>Frequency-division multiple access (FDMA)</a:t>
            </a:r>
            <a:endParaRPr/>
          </a:p>
        </p:txBody>
      </p:sp>
      <p:pic>
        <p:nvPicPr>
          <p:cNvPr id="533" name="Google Shape;533;p57"/>
          <p:cNvPicPr preferRelativeResize="0"/>
          <p:nvPr/>
        </p:nvPicPr>
        <p:blipFill rotWithShape="1">
          <a:blip r:embed="rId3">
            <a:alphaModFix/>
          </a:blip>
          <a:srcRect b="0" l="0" r="0" t="0"/>
          <a:stretch/>
        </p:blipFill>
        <p:spPr>
          <a:xfrm>
            <a:off x="239712" y="1295400"/>
            <a:ext cx="8599487" cy="4933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540" name="Google Shape;540;p58"/>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1" name="Google Shape;541;p5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2" name="Google Shape;542;p58"/>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3" name="Google Shape;543;p5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4" name="Google Shape;544;p5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5" name="Google Shape;545;p58"/>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6" name="Google Shape;546;p5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47" name="Google Shape;547;p58"/>
          <p:cNvSpPr txBox="1"/>
          <p:nvPr/>
        </p:nvSpPr>
        <p:spPr>
          <a:xfrm>
            <a:off x="1143000" y="0"/>
            <a:ext cx="28765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12.3.2  TDMA</a:t>
            </a:r>
            <a:endParaRPr/>
          </a:p>
        </p:txBody>
      </p:sp>
      <p:sp>
        <p:nvSpPr>
          <p:cNvPr id="548" name="Google Shape;548;p58"/>
          <p:cNvSpPr txBox="1"/>
          <p:nvPr/>
        </p:nvSpPr>
        <p:spPr>
          <a:xfrm>
            <a:off x="381000" y="1293812"/>
            <a:ext cx="7924800" cy="2654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In time-division multiple access (TDMA), the stations share the bandwidth of the channel in time. Each station is allocated a time slot during which it can send data. Each station transmits its data in its assigned time slot. Figure 12.22 shows the idea behind TDMA.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555" name="Google Shape;555;p59"/>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12.22:  </a:t>
            </a:r>
            <a:r>
              <a:rPr b="1" i="1" lang="en-US" sz="2000" u="none">
                <a:solidFill>
                  <a:schemeClr val="dk1"/>
                </a:solidFill>
                <a:latin typeface="Times"/>
                <a:ea typeface="Times"/>
                <a:cs typeface="Times"/>
                <a:sym typeface="Times"/>
              </a:rPr>
              <a:t>Time-division multiple access (TDMA)</a:t>
            </a:r>
            <a:endParaRPr/>
          </a:p>
        </p:txBody>
      </p:sp>
      <p:pic>
        <p:nvPicPr>
          <p:cNvPr id="556" name="Google Shape;556;p59"/>
          <p:cNvPicPr preferRelativeResize="0"/>
          <p:nvPr/>
        </p:nvPicPr>
        <p:blipFill rotWithShape="1">
          <a:blip r:embed="rId3">
            <a:alphaModFix/>
          </a:blip>
          <a:srcRect b="0" l="0" r="0" t="0"/>
          <a:stretch/>
        </p:blipFill>
        <p:spPr>
          <a:xfrm>
            <a:off x="257175" y="1066800"/>
            <a:ext cx="8658225" cy="4981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563" name="Google Shape;563;p60"/>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4" name="Google Shape;564;p6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5" name="Google Shape;565;p60"/>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6" name="Google Shape;566;p6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7" name="Google Shape;567;p6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8" name="Google Shape;568;p60"/>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69" name="Google Shape;569;p6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570" name="Google Shape;570;p60"/>
          <p:cNvSpPr txBox="1"/>
          <p:nvPr/>
        </p:nvSpPr>
        <p:spPr>
          <a:xfrm>
            <a:off x="1143000" y="0"/>
            <a:ext cx="29019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12.3.3  CDMA</a:t>
            </a:r>
            <a:endParaRPr/>
          </a:p>
        </p:txBody>
      </p:sp>
      <p:sp>
        <p:nvSpPr>
          <p:cNvPr id="571" name="Google Shape;571;p60"/>
          <p:cNvSpPr txBox="1"/>
          <p:nvPr/>
        </p:nvSpPr>
        <p:spPr>
          <a:xfrm>
            <a:off x="381000" y="1293812"/>
            <a:ext cx="7924800" cy="35083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Code-division multiple access (CDMA) was conceived several decades ago. Recent advances in electronic technology have finally made its implementation possible. CDMA differs from FDMA in that only one channel occupies the entire bandwidth of the link. It differs from TDMA in that all stations can send data simultaneously; there is no timesharing.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578" name="Google Shape;578;p61"/>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12.23:  </a:t>
            </a:r>
            <a:r>
              <a:rPr b="1" i="1" lang="en-US" sz="2000" u="none">
                <a:solidFill>
                  <a:schemeClr val="dk1"/>
                </a:solidFill>
                <a:latin typeface="Times"/>
                <a:ea typeface="Times"/>
                <a:cs typeface="Times"/>
                <a:sym typeface="Times"/>
              </a:rPr>
              <a:t>Simple idea of communication with code</a:t>
            </a:r>
            <a:endParaRPr/>
          </a:p>
        </p:txBody>
      </p:sp>
      <p:pic>
        <p:nvPicPr>
          <p:cNvPr id="579" name="Google Shape;579;p61"/>
          <p:cNvPicPr preferRelativeResize="0"/>
          <p:nvPr/>
        </p:nvPicPr>
        <p:blipFill rotWithShape="1">
          <a:blip r:embed="rId3">
            <a:alphaModFix/>
          </a:blip>
          <a:srcRect b="0" l="0" r="0" t="0"/>
          <a:stretch/>
        </p:blipFill>
        <p:spPr>
          <a:xfrm>
            <a:off x="357187" y="1457325"/>
            <a:ext cx="8482012" cy="4333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586" name="Google Shape;586;p6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12.24:  </a:t>
            </a:r>
            <a:r>
              <a:rPr b="1" i="1" lang="en-US" sz="2000" u="none">
                <a:solidFill>
                  <a:schemeClr val="dk1"/>
                </a:solidFill>
                <a:latin typeface="Times"/>
                <a:ea typeface="Times"/>
                <a:cs typeface="Times"/>
                <a:sym typeface="Times"/>
              </a:rPr>
              <a:t>Chip sequences</a:t>
            </a:r>
            <a:endParaRPr/>
          </a:p>
        </p:txBody>
      </p:sp>
      <p:pic>
        <p:nvPicPr>
          <p:cNvPr id="587" name="Google Shape;587;p62"/>
          <p:cNvPicPr preferRelativeResize="0"/>
          <p:nvPr/>
        </p:nvPicPr>
        <p:blipFill rotWithShape="1">
          <a:blip r:embed="rId3">
            <a:alphaModFix/>
          </a:blip>
          <a:srcRect b="0" l="0" r="0" t="0"/>
          <a:stretch/>
        </p:blipFill>
        <p:spPr>
          <a:xfrm>
            <a:off x="1066800" y="1863725"/>
            <a:ext cx="6321425" cy="1273175"/>
          </a:xfrm>
          <a:prstGeom prst="rect">
            <a:avLst/>
          </a:prstGeom>
          <a:noFill/>
          <a:ln>
            <a:noFill/>
          </a:ln>
        </p:spPr>
      </p:pic>
      <p:pic>
        <p:nvPicPr>
          <p:cNvPr id="588" name="Google Shape;588;p62"/>
          <p:cNvPicPr preferRelativeResize="0"/>
          <p:nvPr/>
        </p:nvPicPr>
        <p:blipFill rotWithShape="1">
          <a:blip r:embed="rId4">
            <a:alphaModFix/>
          </a:blip>
          <a:srcRect b="0" l="0" r="0" t="0"/>
          <a:stretch/>
        </p:blipFill>
        <p:spPr>
          <a:xfrm>
            <a:off x="1066800" y="3984625"/>
            <a:ext cx="6321425" cy="127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500"/>
                                        <p:tgtEl>
                                          <p:spTgt spid="587"/>
                                        </p:tgtEl>
                                        <p:attrNameLst>
                                          <p:attrName>ppt_w</p:attrName>
                                        </p:attrNameLst>
                                      </p:cBhvr>
                                      <p:tavLst>
                                        <p:tav fmla="" tm="0">
                                          <p:val>
                                            <p:strVal val="0"/>
                                          </p:val>
                                        </p:tav>
                                        <p:tav fmla="" tm="100000">
                                          <p:val>
                                            <p:strVal val="#ppt_w"/>
                                          </p:val>
                                        </p:tav>
                                      </p:tavLst>
                                    </p:anim>
                                    <p:anim calcmode="lin" valueType="num">
                                      <p:cBhvr additive="base">
                                        <p:cTn dur="500"/>
                                        <p:tgtEl>
                                          <p:spTgt spid="58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500"/>
                                        <p:tgtEl>
                                          <p:spTgt spid="588"/>
                                        </p:tgtEl>
                                        <p:attrNameLst>
                                          <p:attrName>ppt_w</p:attrName>
                                        </p:attrNameLst>
                                      </p:cBhvr>
                                      <p:tavLst>
                                        <p:tav fmla="" tm="0">
                                          <p:val>
                                            <p:strVal val="0"/>
                                          </p:val>
                                        </p:tav>
                                        <p:tav fmla="" tm="100000">
                                          <p:val>
                                            <p:strVal val="#ppt_w"/>
                                          </p:val>
                                        </p:tav>
                                      </p:tavLst>
                                    </p:anim>
                                    <p:anim calcmode="lin" valueType="num">
                                      <p:cBhvr additive="base">
                                        <p:cTn dur="500"/>
                                        <p:tgtEl>
                                          <p:spTgt spid="5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595" name="Google Shape;595;p6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12.25:  </a:t>
            </a:r>
            <a:r>
              <a:rPr b="1" i="1" lang="en-US" sz="2000" u="none">
                <a:solidFill>
                  <a:schemeClr val="dk1"/>
                </a:solidFill>
                <a:latin typeface="Times"/>
                <a:ea typeface="Times"/>
                <a:cs typeface="Times"/>
                <a:sym typeface="Times"/>
              </a:rPr>
              <a:t>Data representation in CDMA</a:t>
            </a:r>
            <a:endParaRPr/>
          </a:p>
        </p:txBody>
      </p:sp>
      <p:pic>
        <p:nvPicPr>
          <p:cNvPr id="596" name="Google Shape;596;p63"/>
          <p:cNvPicPr preferRelativeResize="0"/>
          <p:nvPr/>
        </p:nvPicPr>
        <p:blipFill rotWithShape="1">
          <a:blip r:embed="rId3">
            <a:alphaModFix/>
          </a:blip>
          <a:srcRect b="0" l="0" r="0" t="0"/>
          <a:stretch/>
        </p:blipFill>
        <p:spPr>
          <a:xfrm>
            <a:off x="782637" y="2108200"/>
            <a:ext cx="6892925" cy="936625"/>
          </a:xfrm>
          <a:prstGeom prst="rect">
            <a:avLst/>
          </a:prstGeom>
          <a:noFill/>
          <a:ln>
            <a:noFill/>
          </a:ln>
        </p:spPr>
      </p:pic>
      <p:pic>
        <p:nvPicPr>
          <p:cNvPr id="597" name="Google Shape;597;p63"/>
          <p:cNvPicPr preferRelativeResize="0"/>
          <p:nvPr/>
        </p:nvPicPr>
        <p:blipFill rotWithShape="1">
          <a:blip r:embed="rId4">
            <a:alphaModFix/>
          </a:blip>
          <a:srcRect b="0" l="0" r="0" t="0"/>
          <a:stretch/>
        </p:blipFill>
        <p:spPr>
          <a:xfrm>
            <a:off x="2586037" y="3786187"/>
            <a:ext cx="3286125" cy="9382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500"/>
                                        <p:tgtEl>
                                          <p:spTgt spid="596"/>
                                        </p:tgtEl>
                                        <p:attrNameLst>
                                          <p:attrName>ppt_w</p:attrName>
                                        </p:attrNameLst>
                                      </p:cBhvr>
                                      <p:tavLst>
                                        <p:tav fmla="" tm="0">
                                          <p:val>
                                            <p:strVal val="0"/>
                                          </p:val>
                                        </p:tav>
                                        <p:tav fmla="" tm="100000">
                                          <p:val>
                                            <p:strVal val="#ppt_w"/>
                                          </p:val>
                                        </p:tav>
                                      </p:tavLst>
                                    </p:anim>
                                    <p:anim calcmode="lin" valueType="num">
                                      <p:cBhvr additive="base">
                                        <p:cTn dur="500"/>
                                        <p:tgtEl>
                                          <p:spTgt spid="59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97"/>
                                        </p:tgtEl>
                                        <p:attrNameLst>
                                          <p:attrName>style.visibility</p:attrName>
                                        </p:attrNameLst>
                                      </p:cBhvr>
                                      <p:to>
                                        <p:strVal val="visible"/>
                                      </p:to>
                                    </p:set>
                                    <p:anim calcmode="lin" valueType="num">
                                      <p:cBhvr additive="base">
                                        <p:cTn dur="500"/>
                                        <p:tgtEl>
                                          <p:spTgt spid="597"/>
                                        </p:tgtEl>
                                        <p:attrNameLst>
                                          <p:attrName>ppt_w</p:attrName>
                                        </p:attrNameLst>
                                      </p:cBhvr>
                                      <p:tavLst>
                                        <p:tav fmla="" tm="0">
                                          <p:val>
                                            <p:strVal val="0"/>
                                          </p:val>
                                        </p:tav>
                                        <p:tav fmla="" tm="100000">
                                          <p:val>
                                            <p:strVal val="#ppt_w"/>
                                          </p:val>
                                        </p:tav>
                                      </p:tavLst>
                                    </p:anim>
                                    <p:anim calcmode="lin" valueType="num">
                                      <p:cBhvr additive="base">
                                        <p:cTn dur="500"/>
                                        <p:tgtEl>
                                          <p:spTgt spid="5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604" name="Google Shape;604;p64"/>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12.26:  </a:t>
            </a:r>
            <a:r>
              <a:rPr b="1" i="1" lang="en-US" sz="2000" u="none">
                <a:solidFill>
                  <a:schemeClr val="dk1"/>
                </a:solidFill>
                <a:latin typeface="Times"/>
                <a:ea typeface="Times"/>
                <a:cs typeface="Times"/>
                <a:sym typeface="Times"/>
              </a:rPr>
              <a:t>Sharing channel in CDMA</a:t>
            </a:r>
            <a:endParaRPr/>
          </a:p>
        </p:txBody>
      </p:sp>
      <p:pic>
        <p:nvPicPr>
          <p:cNvPr id="605" name="Google Shape;605;p64"/>
          <p:cNvPicPr preferRelativeResize="0"/>
          <p:nvPr/>
        </p:nvPicPr>
        <p:blipFill rotWithShape="1">
          <a:blip r:embed="rId3">
            <a:alphaModFix/>
          </a:blip>
          <a:srcRect b="0" l="0" r="0" t="0"/>
          <a:stretch/>
        </p:blipFill>
        <p:spPr>
          <a:xfrm>
            <a:off x="384175" y="1204912"/>
            <a:ext cx="8378825" cy="43576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138" name="Google Shape;138;p20"/>
          <p:cNvSpPr txBox="1"/>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39" name="Google Shape;139;p20"/>
          <p:cNvSpPr txBox="1"/>
          <p:nvPr/>
        </p:nvSpPr>
        <p:spPr>
          <a:xfrm>
            <a:off x="228600" y="406400"/>
            <a:ext cx="4938712" cy="1077912"/>
          </a:xfrm>
          <a:prstGeom prst="rect">
            <a:avLst/>
          </a:prstGeom>
          <a:noFill/>
          <a:ln>
            <a:noFill/>
          </a:ln>
        </p:spPr>
        <p:txBody>
          <a:bodyPr anchorCtr="0" anchor="t" bIns="45700" lIns="91425" spcFirstLastPara="1" rIns="91425" wrap="square" tIns="45700">
            <a:spAutoFit/>
          </a:bodyPr>
          <a:lstStyle/>
          <a:p>
            <a:pPr indent="0" lvl="2" marL="0" marR="0" rtl="0" algn="l">
              <a:lnSpc>
                <a:spcPct val="100000"/>
              </a:lnSpc>
              <a:spcBef>
                <a:spcPts val="0"/>
              </a:spcBef>
              <a:spcAft>
                <a:spcPts val="0"/>
              </a:spcAft>
              <a:buClr>
                <a:schemeClr val="dk1"/>
              </a:buClr>
              <a:buSzPts val="3200"/>
              <a:buFont typeface="Times"/>
              <a:buNone/>
            </a:pPr>
            <a:r>
              <a:rPr b="1" i="0" lang="en-US" sz="3200" u="none" cap="none" strike="noStrike">
                <a:solidFill>
                  <a:schemeClr val="dk1"/>
                </a:solidFill>
                <a:latin typeface="Times"/>
                <a:ea typeface="Times"/>
                <a:cs typeface="Times"/>
                <a:sym typeface="Times"/>
              </a:rPr>
              <a:t>12-1   RANDOM  ACCESS</a:t>
            </a:r>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Times"/>
              <a:ea typeface="Times"/>
              <a:cs typeface="Times"/>
              <a:sym typeface="Times"/>
            </a:endParaRPr>
          </a:p>
        </p:txBody>
      </p:sp>
      <p:sp>
        <p:nvSpPr>
          <p:cNvPr id="140" name="Google Shape;140;p20"/>
          <p:cNvSpPr txBox="1"/>
          <p:nvPr/>
        </p:nvSpPr>
        <p:spPr>
          <a:xfrm>
            <a:off x="8229600" y="6400800"/>
            <a:ext cx="1841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1" name="Google Shape;141;p20"/>
          <p:cNvSpPr txBox="1"/>
          <p:nvPr/>
        </p:nvSpPr>
        <p:spPr>
          <a:xfrm>
            <a:off x="381000" y="1658937"/>
            <a:ext cx="80772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In random-access or contention no station is superior to another station and</a:t>
            </a:r>
            <a:endParaRPr/>
          </a:p>
          <a:p>
            <a:pPr indent="0" lvl="0" marL="0" marR="0" rtl="0" algn="just">
              <a:lnSpc>
                <a:spcPct val="100000"/>
              </a:lnSpc>
              <a:spcBef>
                <a:spcPts val="0"/>
              </a:spcBef>
              <a:spcAft>
                <a:spcPts val="0"/>
              </a:spcAft>
              <a:buClr>
                <a:schemeClr val="dk1"/>
              </a:buClr>
              <a:buSzPts val="3200"/>
              <a:buFont typeface="Times"/>
              <a:buNone/>
            </a:pPr>
            <a:r>
              <a:rPr b="1" i="1" lang="en-US" sz="3200" u="none">
                <a:solidFill>
                  <a:schemeClr val="dk1"/>
                </a:solidFill>
                <a:latin typeface="Times"/>
                <a:ea typeface="Times"/>
                <a:cs typeface="Times"/>
                <a:sym typeface="Times"/>
              </a:rPr>
              <a:t>none is assigned control over another. At each instance, a station that has data to send uses a procedure defined by the protocol to make a decision on whether or not to send. This decision depends on the state of the medium (idle or busy).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612" name="Google Shape;612;p65"/>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12.27:  </a:t>
            </a:r>
            <a:r>
              <a:rPr b="1" i="1" lang="en-US" sz="2000" u="none">
                <a:solidFill>
                  <a:schemeClr val="dk1"/>
                </a:solidFill>
                <a:latin typeface="Times"/>
                <a:ea typeface="Times"/>
                <a:cs typeface="Times"/>
                <a:sym typeface="Times"/>
              </a:rPr>
              <a:t>Digital signal created by four stations in CDMA</a:t>
            </a:r>
            <a:endParaRPr/>
          </a:p>
        </p:txBody>
      </p:sp>
      <p:pic>
        <p:nvPicPr>
          <p:cNvPr id="613" name="Google Shape;613;p65"/>
          <p:cNvPicPr preferRelativeResize="0"/>
          <p:nvPr/>
        </p:nvPicPr>
        <p:blipFill rotWithShape="1">
          <a:blip r:embed="rId3">
            <a:alphaModFix/>
          </a:blip>
          <a:srcRect b="0" l="0" r="0" t="0"/>
          <a:stretch/>
        </p:blipFill>
        <p:spPr>
          <a:xfrm>
            <a:off x="488950" y="1644650"/>
            <a:ext cx="7893050" cy="1631950"/>
          </a:xfrm>
          <a:prstGeom prst="rect">
            <a:avLst/>
          </a:prstGeom>
          <a:noFill/>
          <a:ln>
            <a:noFill/>
          </a:ln>
        </p:spPr>
      </p:pic>
      <p:pic>
        <p:nvPicPr>
          <p:cNvPr id="614" name="Google Shape;614;p65"/>
          <p:cNvPicPr preferRelativeResize="0"/>
          <p:nvPr/>
        </p:nvPicPr>
        <p:blipFill rotWithShape="1">
          <a:blip r:embed="rId4">
            <a:alphaModFix/>
          </a:blip>
          <a:srcRect b="0" l="0" r="0" t="0"/>
          <a:stretch/>
        </p:blipFill>
        <p:spPr>
          <a:xfrm>
            <a:off x="1371600" y="4114800"/>
            <a:ext cx="5343525" cy="146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6"/>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621" name="Google Shape;621;p66"/>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12.28:  </a:t>
            </a:r>
            <a:r>
              <a:rPr b="1" i="1" lang="en-US" sz="2000" u="none">
                <a:solidFill>
                  <a:schemeClr val="dk1"/>
                </a:solidFill>
                <a:latin typeface="Times"/>
                <a:ea typeface="Times"/>
                <a:cs typeface="Times"/>
                <a:sym typeface="Times"/>
              </a:rPr>
              <a:t>Decoding of the composite signal for one in CDMA</a:t>
            </a:r>
            <a:endParaRPr/>
          </a:p>
        </p:txBody>
      </p:sp>
      <p:pic>
        <p:nvPicPr>
          <p:cNvPr id="622" name="Google Shape;622;p66"/>
          <p:cNvPicPr preferRelativeResize="0"/>
          <p:nvPr/>
        </p:nvPicPr>
        <p:blipFill rotWithShape="1">
          <a:blip r:embed="rId3">
            <a:alphaModFix/>
          </a:blip>
          <a:srcRect b="0" l="0" r="0" t="0"/>
          <a:stretch/>
        </p:blipFill>
        <p:spPr>
          <a:xfrm>
            <a:off x="254000" y="1600200"/>
            <a:ext cx="8509000" cy="2516187"/>
          </a:xfrm>
          <a:prstGeom prst="rect">
            <a:avLst/>
          </a:prstGeom>
          <a:noFill/>
          <a:ln>
            <a:noFill/>
          </a:ln>
        </p:spPr>
      </p:pic>
      <p:pic>
        <p:nvPicPr>
          <p:cNvPr id="623" name="Google Shape;623;p66"/>
          <p:cNvPicPr preferRelativeResize="0"/>
          <p:nvPr/>
        </p:nvPicPr>
        <p:blipFill rotWithShape="1">
          <a:blip r:embed="rId4">
            <a:alphaModFix/>
          </a:blip>
          <a:srcRect b="0" l="0" r="0" t="0"/>
          <a:stretch/>
        </p:blipFill>
        <p:spPr>
          <a:xfrm>
            <a:off x="1447800" y="4572000"/>
            <a:ext cx="5245100" cy="8461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7"/>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630" name="Google Shape;630;p67"/>
          <p:cNvSpPr txBox="1"/>
          <p:nvPr/>
        </p:nvSpPr>
        <p:spPr>
          <a:xfrm>
            <a:off x="152400" y="133350"/>
            <a:ext cx="8915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12.29:  </a:t>
            </a:r>
            <a:r>
              <a:rPr b="1" i="1" lang="en-US" sz="2000" u="none">
                <a:solidFill>
                  <a:schemeClr val="dk1"/>
                </a:solidFill>
                <a:latin typeface="Times"/>
                <a:ea typeface="Times"/>
                <a:cs typeface="Times"/>
                <a:sym typeface="Times"/>
              </a:rPr>
              <a:t>General rules and examples of creating Walsh tables</a:t>
            </a:r>
            <a:endParaRPr/>
          </a:p>
        </p:txBody>
      </p:sp>
      <p:pic>
        <p:nvPicPr>
          <p:cNvPr id="631" name="Google Shape;631;p67"/>
          <p:cNvPicPr preferRelativeResize="0"/>
          <p:nvPr/>
        </p:nvPicPr>
        <p:blipFill rotWithShape="1">
          <a:blip r:embed="rId3">
            <a:alphaModFix/>
          </a:blip>
          <a:srcRect b="0" l="0" r="0" t="0"/>
          <a:stretch/>
        </p:blipFill>
        <p:spPr>
          <a:xfrm>
            <a:off x="1828800" y="3636962"/>
            <a:ext cx="5353050" cy="2535237"/>
          </a:xfrm>
          <a:prstGeom prst="rect">
            <a:avLst/>
          </a:prstGeom>
          <a:noFill/>
          <a:ln>
            <a:noFill/>
          </a:ln>
        </p:spPr>
      </p:pic>
      <p:pic>
        <p:nvPicPr>
          <p:cNvPr id="632" name="Google Shape;632;p67"/>
          <p:cNvPicPr preferRelativeResize="0"/>
          <p:nvPr/>
        </p:nvPicPr>
        <p:blipFill rotWithShape="1">
          <a:blip r:embed="rId4">
            <a:alphaModFix/>
          </a:blip>
          <a:srcRect b="0" l="0" r="0" t="0"/>
          <a:stretch/>
        </p:blipFill>
        <p:spPr>
          <a:xfrm>
            <a:off x="2497137" y="1273175"/>
            <a:ext cx="4016375" cy="18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500"/>
                                        <p:tgtEl>
                                          <p:spTgt spid="632"/>
                                        </p:tgtEl>
                                        <p:attrNameLst>
                                          <p:attrName>ppt_w</p:attrName>
                                        </p:attrNameLst>
                                      </p:cBhvr>
                                      <p:tavLst>
                                        <p:tav fmla="" tm="0">
                                          <p:val>
                                            <p:strVal val="0"/>
                                          </p:val>
                                        </p:tav>
                                        <p:tav fmla="" tm="100000">
                                          <p:val>
                                            <p:strVal val="#ppt_w"/>
                                          </p:val>
                                        </p:tav>
                                      </p:tavLst>
                                    </p:anim>
                                    <p:anim calcmode="lin" valueType="num">
                                      <p:cBhvr additive="base">
                                        <p:cTn dur="500"/>
                                        <p:tgtEl>
                                          <p:spTgt spid="6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31"/>
                                        </p:tgtEl>
                                        <p:attrNameLst>
                                          <p:attrName>style.visibility</p:attrName>
                                        </p:attrNameLst>
                                      </p:cBhvr>
                                      <p:to>
                                        <p:strVal val="visible"/>
                                      </p:to>
                                    </p:set>
                                    <p:anim calcmode="lin" valueType="num">
                                      <p:cBhvr additive="base">
                                        <p:cTn dur="500"/>
                                        <p:tgtEl>
                                          <p:spTgt spid="631"/>
                                        </p:tgtEl>
                                        <p:attrNameLst>
                                          <p:attrName>ppt_w</p:attrName>
                                        </p:attrNameLst>
                                      </p:cBhvr>
                                      <p:tavLst>
                                        <p:tav fmla="" tm="0">
                                          <p:val>
                                            <p:strVal val="0"/>
                                          </p:val>
                                        </p:tav>
                                        <p:tav fmla="" tm="100000">
                                          <p:val>
                                            <p:strVal val="#ppt_w"/>
                                          </p:val>
                                        </p:tav>
                                      </p:tavLst>
                                    </p:anim>
                                    <p:anim calcmode="lin" valueType="num">
                                      <p:cBhvr additive="base">
                                        <p:cTn dur="500"/>
                                        <p:tgtEl>
                                          <p:spTgt spid="63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8"/>
          <p:cNvSpPr txBox="1"/>
          <p:nvPr/>
        </p:nvSpPr>
        <p:spPr>
          <a:xfrm>
            <a:off x="76200" y="696912"/>
            <a:ext cx="8839200" cy="13731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Find the chips for a network with</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r>
              <a:rPr b="0" i="0" lang="en-US" sz="2800" u="none">
                <a:solidFill>
                  <a:srgbClr val="FF0000"/>
                </a:solidFill>
                <a:latin typeface="Times New Roman"/>
                <a:ea typeface="Times New Roman"/>
                <a:cs typeface="Times New Roman"/>
                <a:sym typeface="Times New Roman"/>
              </a:rPr>
              <a:t>a. </a:t>
            </a:r>
            <a:r>
              <a:rPr b="0" i="0" lang="en-US" sz="2800" u="none">
                <a:solidFill>
                  <a:schemeClr val="dk1"/>
                </a:solidFill>
                <a:latin typeface="Times New Roman"/>
                <a:ea typeface="Times New Roman"/>
                <a:cs typeface="Times New Roman"/>
                <a:sym typeface="Times New Roman"/>
              </a:rPr>
              <a:t>Two stations</a:t>
            </a:r>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a:t>
            </a:r>
            <a:r>
              <a:rPr b="0" i="0" lang="en-US" sz="2800" u="none">
                <a:solidFill>
                  <a:srgbClr val="FF0000"/>
                </a:solidFill>
                <a:latin typeface="Times New Roman"/>
                <a:ea typeface="Times New Roman"/>
                <a:cs typeface="Times New Roman"/>
                <a:sym typeface="Times New Roman"/>
              </a:rPr>
              <a:t>b. </a:t>
            </a:r>
            <a:r>
              <a:rPr b="0" i="0" lang="en-US" sz="2800" u="none">
                <a:solidFill>
                  <a:schemeClr val="dk1"/>
                </a:solidFill>
                <a:latin typeface="Times New Roman"/>
                <a:ea typeface="Times New Roman"/>
                <a:cs typeface="Times New Roman"/>
                <a:sym typeface="Times New Roman"/>
              </a:rPr>
              <a:t>Four stations</a:t>
            </a:r>
            <a:endParaRPr/>
          </a:p>
        </p:txBody>
      </p:sp>
      <p:grpSp>
        <p:nvGrpSpPr>
          <p:cNvPr id="639" name="Google Shape;639;p68"/>
          <p:cNvGrpSpPr/>
          <p:nvPr/>
        </p:nvGrpSpPr>
        <p:grpSpPr>
          <a:xfrm>
            <a:off x="0" y="0"/>
            <a:ext cx="9144000" cy="609600"/>
            <a:chOff x="0" y="2448"/>
            <a:chExt cx="5760" cy="384"/>
          </a:xfrm>
        </p:grpSpPr>
        <p:sp>
          <p:nvSpPr>
            <p:cNvPr id="640" name="Google Shape;640;p68"/>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41" name="Google Shape;641;p68"/>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12.6</a:t>
              </a:r>
              <a:endParaRPr/>
            </a:p>
          </p:txBody>
        </p:sp>
      </p:grpSp>
      <p:pic>
        <p:nvPicPr>
          <p:cNvPr id="642" name="Google Shape;642;p68"/>
          <p:cNvPicPr preferRelativeResize="0"/>
          <p:nvPr/>
        </p:nvPicPr>
        <p:blipFill rotWithShape="1">
          <a:blip r:embed="rId3">
            <a:alphaModFix/>
          </a:blip>
          <a:srcRect b="0" l="0" r="0" t="0"/>
          <a:stretch/>
        </p:blipFill>
        <p:spPr>
          <a:xfrm>
            <a:off x="47625" y="2362200"/>
            <a:ext cx="8804275" cy="2005012"/>
          </a:xfrm>
          <a:prstGeom prst="rect">
            <a:avLst/>
          </a:prstGeom>
          <a:noFill/>
          <a:ln>
            <a:noFill/>
          </a:ln>
        </p:spPr>
      </p:pic>
      <p:sp>
        <p:nvSpPr>
          <p:cNvPr id="643" name="Google Shape;643;p68"/>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9"/>
          <p:cNvSpPr txBox="1"/>
          <p:nvPr/>
        </p:nvSpPr>
        <p:spPr>
          <a:xfrm>
            <a:off x="76200" y="696912"/>
            <a:ext cx="8839200" cy="9461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What is the number of sequences if we have 90 stations in our network?</a:t>
            </a:r>
            <a:endParaRPr/>
          </a:p>
        </p:txBody>
      </p:sp>
      <p:grpSp>
        <p:nvGrpSpPr>
          <p:cNvPr id="650" name="Google Shape;650;p69"/>
          <p:cNvGrpSpPr/>
          <p:nvPr/>
        </p:nvGrpSpPr>
        <p:grpSpPr>
          <a:xfrm>
            <a:off x="0" y="0"/>
            <a:ext cx="9144000" cy="609600"/>
            <a:chOff x="0" y="2448"/>
            <a:chExt cx="5760" cy="384"/>
          </a:xfrm>
        </p:grpSpPr>
        <p:sp>
          <p:nvSpPr>
            <p:cNvPr id="651" name="Google Shape;651;p69"/>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52" name="Google Shape;652;p69"/>
            <p:cNvSpPr txBox="1"/>
            <p:nvPr/>
          </p:nvSpPr>
          <p:spPr>
            <a:xfrm>
              <a:off x="0" y="2448"/>
              <a:ext cx="1941"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 7</a:t>
              </a:r>
              <a:endParaRPr/>
            </a:p>
          </p:txBody>
        </p:sp>
      </p:grpSp>
      <p:pic>
        <p:nvPicPr>
          <p:cNvPr id="653" name="Google Shape;653;p69"/>
          <p:cNvPicPr preferRelativeResize="0"/>
          <p:nvPr/>
        </p:nvPicPr>
        <p:blipFill rotWithShape="1">
          <a:blip r:embed="rId3">
            <a:alphaModFix/>
          </a:blip>
          <a:srcRect b="0" l="0" r="0" t="0"/>
          <a:stretch/>
        </p:blipFill>
        <p:spPr>
          <a:xfrm>
            <a:off x="76200" y="1828800"/>
            <a:ext cx="8370887" cy="863600"/>
          </a:xfrm>
          <a:prstGeom prst="rect">
            <a:avLst/>
          </a:prstGeom>
          <a:noFill/>
          <a:ln>
            <a:noFill/>
          </a:ln>
        </p:spPr>
      </p:pic>
      <p:sp>
        <p:nvSpPr>
          <p:cNvPr id="654" name="Google Shape;654;p6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0"/>
          <p:cNvSpPr txBox="1"/>
          <p:nvPr/>
        </p:nvSpPr>
        <p:spPr>
          <a:xfrm>
            <a:off x="76200" y="696912"/>
            <a:ext cx="8839200" cy="18002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Prove that a receiving station can get the data sent by a specific sender if it multiplies the entire data on the channel by the sender’s chip code and then divides it by the number of stations.</a:t>
            </a:r>
            <a:endParaRPr/>
          </a:p>
        </p:txBody>
      </p:sp>
      <p:grpSp>
        <p:nvGrpSpPr>
          <p:cNvPr id="661" name="Google Shape;661;p70"/>
          <p:cNvGrpSpPr/>
          <p:nvPr/>
        </p:nvGrpSpPr>
        <p:grpSpPr>
          <a:xfrm>
            <a:off x="0" y="0"/>
            <a:ext cx="9144000" cy="609600"/>
            <a:chOff x="0" y="2448"/>
            <a:chExt cx="5760" cy="384"/>
          </a:xfrm>
        </p:grpSpPr>
        <p:sp>
          <p:nvSpPr>
            <p:cNvPr id="662" name="Google Shape;662;p70"/>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663" name="Google Shape;663;p70"/>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12.8</a:t>
              </a:r>
              <a:endParaRPr/>
            </a:p>
          </p:txBody>
        </p:sp>
      </p:grpSp>
      <p:pic>
        <p:nvPicPr>
          <p:cNvPr id="664" name="Google Shape;664;p70"/>
          <p:cNvPicPr preferRelativeResize="0"/>
          <p:nvPr/>
        </p:nvPicPr>
        <p:blipFill rotWithShape="1">
          <a:blip r:embed="rId3">
            <a:alphaModFix/>
          </a:blip>
          <a:srcRect b="0" l="0" r="0" t="0"/>
          <a:stretch/>
        </p:blipFill>
        <p:spPr>
          <a:xfrm>
            <a:off x="279400" y="2978150"/>
            <a:ext cx="8432800" cy="2203450"/>
          </a:xfrm>
          <a:prstGeom prst="rect">
            <a:avLst/>
          </a:prstGeom>
          <a:noFill/>
          <a:ln>
            <a:noFill/>
          </a:ln>
        </p:spPr>
      </p:pic>
      <p:sp>
        <p:nvSpPr>
          <p:cNvPr id="665" name="Google Shape;665;p7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148" name="Google Shape;148;p21"/>
          <p:cNvSpPr txBox="1"/>
          <p:nvPr/>
        </p:nvSpPr>
        <p:spPr>
          <a:xfrm>
            <a:off x="366712" y="107950"/>
            <a:ext cx="438150" cy="4746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49" name="Google Shape;149;p2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0" name="Google Shape;150;p21"/>
          <p:cNvSpPr txBox="1"/>
          <p:nvPr/>
        </p:nvSpPr>
        <p:spPr>
          <a:xfrm>
            <a:off x="490537" y="530225"/>
            <a:ext cx="422275" cy="47466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1" name="Google Shape;151;p2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2" name="Google Shape;152;p2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3" name="Google Shape;153;p21"/>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4" name="Google Shape;154;p2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55" name="Google Shape;155;p21"/>
          <p:cNvSpPr txBox="1"/>
          <p:nvPr/>
        </p:nvSpPr>
        <p:spPr>
          <a:xfrm>
            <a:off x="1143000" y="0"/>
            <a:ext cx="33591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hlink"/>
              </a:buClr>
              <a:buSzPts val="3600"/>
              <a:buFont typeface="Times New Roman"/>
              <a:buNone/>
            </a:pPr>
            <a:r>
              <a:rPr b="1" i="1" lang="en-US" sz="3600" u="none">
                <a:solidFill>
                  <a:schemeClr val="hlink"/>
                </a:solidFill>
                <a:latin typeface="Times New Roman"/>
                <a:ea typeface="Times New Roman"/>
                <a:cs typeface="Times New Roman"/>
                <a:sym typeface="Times New Roman"/>
              </a:rPr>
              <a:t>12.12.1  ALOHA</a:t>
            </a:r>
            <a:endParaRPr/>
          </a:p>
        </p:txBody>
      </p:sp>
      <p:sp>
        <p:nvSpPr>
          <p:cNvPr id="156" name="Google Shape;156;p21"/>
          <p:cNvSpPr txBox="1"/>
          <p:nvPr/>
        </p:nvSpPr>
        <p:spPr>
          <a:xfrm>
            <a:off x="381000" y="1293812"/>
            <a:ext cx="7924800" cy="39703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1" i="1" lang="en-US" sz="2800" u="none">
                <a:solidFill>
                  <a:schemeClr val="dk1"/>
                </a:solidFill>
                <a:latin typeface="Times New Roman"/>
                <a:ea typeface="Times New Roman"/>
                <a:cs typeface="Times New Roman"/>
                <a:sym typeface="Times New Roman"/>
              </a:rPr>
              <a:t>ALOHA, the earliest random access method, was developed at the University of Hawaii in early 1970. It was designed for a radio (wireless) LAN, but it can be used on any shared medium. It is obvious that there are potential collisions in this arrangement. The medium is shared between the stations. When a station sends data, another station may attempt to do so at the same time. The data from the two stations collide and become garbled.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163" name="Google Shape;163;p22"/>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12.2:  </a:t>
            </a:r>
            <a:r>
              <a:rPr b="1" i="1" lang="en-US" sz="2000" u="none">
                <a:solidFill>
                  <a:schemeClr val="dk1"/>
                </a:solidFill>
                <a:latin typeface="Times"/>
                <a:ea typeface="Times"/>
                <a:cs typeface="Times"/>
                <a:sym typeface="Times"/>
              </a:rPr>
              <a:t>Frames in a pure ALOHA network</a:t>
            </a:r>
            <a:endParaRPr/>
          </a:p>
        </p:txBody>
      </p:sp>
      <p:pic>
        <p:nvPicPr>
          <p:cNvPr id="164" name="Google Shape;164;p22"/>
          <p:cNvPicPr preferRelativeResize="0"/>
          <p:nvPr/>
        </p:nvPicPr>
        <p:blipFill rotWithShape="1">
          <a:blip r:embed="rId3">
            <a:alphaModFix/>
          </a:blip>
          <a:srcRect b="0" l="0" r="0" t="0"/>
          <a:stretch/>
        </p:blipFill>
        <p:spPr>
          <a:xfrm>
            <a:off x="228600" y="1981200"/>
            <a:ext cx="8615362" cy="304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
        <p:nvSpPr>
          <p:cNvPr id="171" name="Google Shape;171;p23"/>
          <p:cNvSpPr txBox="1"/>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a:buNone/>
            </a:pPr>
            <a:r>
              <a:rPr b="1" i="1" lang="en-US" sz="2000" u="none">
                <a:solidFill>
                  <a:srgbClr val="FF0000"/>
                </a:solidFill>
                <a:latin typeface="Times"/>
                <a:ea typeface="Times"/>
                <a:cs typeface="Times"/>
                <a:sym typeface="Times"/>
              </a:rPr>
              <a:t>Figure 12.3:  </a:t>
            </a:r>
            <a:r>
              <a:rPr b="1" i="1" lang="en-US" sz="2000" u="none">
                <a:solidFill>
                  <a:schemeClr val="dk1"/>
                </a:solidFill>
                <a:latin typeface="Times"/>
                <a:ea typeface="Times"/>
                <a:cs typeface="Times"/>
                <a:sym typeface="Times"/>
              </a:rPr>
              <a:t>Procedure for pure ALOHA protocol</a:t>
            </a:r>
            <a:endParaRPr/>
          </a:p>
        </p:txBody>
      </p:sp>
      <p:pic>
        <p:nvPicPr>
          <p:cNvPr id="172" name="Google Shape;172;p23"/>
          <p:cNvPicPr preferRelativeResize="0"/>
          <p:nvPr/>
        </p:nvPicPr>
        <p:blipFill rotWithShape="1">
          <a:blip r:embed="rId3">
            <a:alphaModFix/>
          </a:blip>
          <a:srcRect b="0" l="0" r="0" t="0"/>
          <a:stretch/>
        </p:blipFill>
        <p:spPr>
          <a:xfrm>
            <a:off x="2840037" y="2073275"/>
            <a:ext cx="5999162" cy="4175125"/>
          </a:xfrm>
          <a:prstGeom prst="rect">
            <a:avLst/>
          </a:prstGeom>
          <a:noFill/>
          <a:ln>
            <a:noFill/>
          </a:ln>
        </p:spPr>
      </p:pic>
      <p:pic>
        <p:nvPicPr>
          <p:cNvPr id="173" name="Google Shape;173;p23"/>
          <p:cNvPicPr preferRelativeResize="0"/>
          <p:nvPr/>
        </p:nvPicPr>
        <p:blipFill rotWithShape="1">
          <a:blip r:embed="rId4">
            <a:alphaModFix/>
          </a:blip>
          <a:srcRect b="0" l="0" r="0" t="0"/>
          <a:stretch/>
        </p:blipFill>
        <p:spPr>
          <a:xfrm>
            <a:off x="762000" y="1235075"/>
            <a:ext cx="3690937" cy="167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2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200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nvSpPr>
        <p:spPr>
          <a:xfrm>
            <a:off x="76200" y="696912"/>
            <a:ext cx="88392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The stations on a wireless ALOHA network are a maximum of 600 km apart. If we assume that signals propagate at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3 × 10</a:t>
            </a:r>
            <a:r>
              <a:rPr b="0" baseline="30000" i="0" lang="en-US" sz="2800" u="none">
                <a:solidFill>
                  <a:schemeClr val="dk1"/>
                </a:solidFill>
                <a:latin typeface="Times New Roman"/>
                <a:ea typeface="Times New Roman"/>
                <a:cs typeface="Times New Roman"/>
                <a:sym typeface="Times New Roman"/>
              </a:rPr>
              <a:t>8</a:t>
            </a:r>
            <a:r>
              <a:rPr b="0" i="0" lang="en-US" sz="2800" u="none">
                <a:solidFill>
                  <a:schemeClr val="dk1"/>
                </a:solidFill>
                <a:latin typeface="Times New Roman"/>
                <a:ea typeface="Times New Roman"/>
                <a:cs typeface="Times New Roman"/>
                <a:sym typeface="Times New Roman"/>
              </a:rPr>
              <a:t> m/s, we find T</a:t>
            </a:r>
            <a:r>
              <a:rPr b="0" baseline="-25000" i="0" lang="en-US" sz="2800" u="none">
                <a:solidFill>
                  <a:schemeClr val="dk1"/>
                </a:solidFill>
                <a:latin typeface="Times New Roman"/>
                <a:ea typeface="Times New Roman"/>
                <a:cs typeface="Times New Roman"/>
                <a:sym typeface="Times New Roman"/>
              </a:rPr>
              <a:t>p</a:t>
            </a:r>
            <a:r>
              <a:rPr b="0" i="0" lang="en-US" sz="2800" u="none">
                <a:solidFill>
                  <a:schemeClr val="dk1"/>
                </a:solidFill>
                <a:latin typeface="Times New Roman"/>
                <a:ea typeface="Times New Roman"/>
                <a:cs typeface="Times New Roman"/>
                <a:sym typeface="Times New Roman"/>
              </a:rPr>
              <a:t> = (600 × 10</a:t>
            </a:r>
            <a:r>
              <a:rPr b="0" baseline="30000" i="0" lang="en-US" sz="2800" u="none">
                <a:solidFill>
                  <a:schemeClr val="dk1"/>
                </a:solidFill>
                <a:latin typeface="Times New Roman"/>
                <a:ea typeface="Times New Roman"/>
                <a:cs typeface="Times New Roman"/>
                <a:sym typeface="Times New Roman"/>
              </a:rPr>
              <a:t>3</a:t>
            </a:r>
            <a:r>
              <a:rPr b="0" i="0" lang="en-US" sz="2800" u="none">
                <a:solidFill>
                  <a:schemeClr val="dk1"/>
                </a:solidFill>
                <a:latin typeface="Times New Roman"/>
                <a:ea typeface="Times New Roman"/>
                <a:cs typeface="Times New Roman"/>
                <a:sym typeface="Times New Roman"/>
              </a:rPr>
              <a:t>) / (3 × 10</a:t>
            </a:r>
            <a:r>
              <a:rPr b="0" baseline="30000" i="0" lang="en-US" sz="2800" u="none">
                <a:solidFill>
                  <a:schemeClr val="dk1"/>
                </a:solidFill>
                <a:latin typeface="Times New Roman"/>
                <a:ea typeface="Times New Roman"/>
                <a:cs typeface="Times New Roman"/>
                <a:sym typeface="Times New Roman"/>
              </a:rPr>
              <a:t>8</a:t>
            </a:r>
            <a:r>
              <a:rPr b="0" i="0" lang="en-US" sz="2800" u="none">
                <a:solidFill>
                  <a:schemeClr val="dk1"/>
                </a:solidFill>
                <a:latin typeface="Times New Roman"/>
                <a:ea typeface="Times New Roman"/>
                <a:cs typeface="Times New Roman"/>
                <a:sym typeface="Times New Roman"/>
              </a:rPr>
              <a:t>) = 2 ms. For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K = 2, the range of R is {0, 1, 2, 3}. This means that T</a:t>
            </a:r>
            <a:r>
              <a:rPr b="0" baseline="-25000" i="0" lang="en-US" sz="2800" u="none">
                <a:solidFill>
                  <a:schemeClr val="dk1"/>
                </a:solidFill>
                <a:latin typeface="Times New Roman"/>
                <a:ea typeface="Times New Roman"/>
                <a:cs typeface="Times New Roman"/>
                <a:sym typeface="Times New Roman"/>
              </a:rPr>
              <a:t>B</a:t>
            </a:r>
            <a:r>
              <a:rPr b="0" i="0" lang="en-US" sz="2800" u="none">
                <a:solidFill>
                  <a:schemeClr val="dk1"/>
                </a:solidFill>
                <a:latin typeface="Times New Roman"/>
                <a:ea typeface="Times New Roman"/>
                <a:cs typeface="Times New Roman"/>
                <a:sym typeface="Times New Roman"/>
              </a:rPr>
              <a:t> can be 0, 2, 4, or 6 ms, based on the outcome of the random variable R.</a:t>
            </a:r>
            <a:endParaRPr/>
          </a:p>
        </p:txBody>
      </p:sp>
      <p:grpSp>
        <p:nvGrpSpPr>
          <p:cNvPr id="180" name="Google Shape;180;p24"/>
          <p:cNvGrpSpPr/>
          <p:nvPr/>
        </p:nvGrpSpPr>
        <p:grpSpPr>
          <a:xfrm>
            <a:off x="0" y="0"/>
            <a:ext cx="9144000" cy="609600"/>
            <a:chOff x="0" y="2448"/>
            <a:chExt cx="5760" cy="384"/>
          </a:xfrm>
        </p:grpSpPr>
        <p:sp>
          <p:nvSpPr>
            <p:cNvPr id="181" name="Google Shape;181;p24"/>
            <p:cNvSpPr txBox="1"/>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3200" u="none">
                <a:solidFill>
                  <a:schemeClr val="dk1"/>
                </a:solidFill>
                <a:latin typeface="Arial"/>
                <a:ea typeface="Arial"/>
                <a:cs typeface="Arial"/>
                <a:sym typeface="Arial"/>
              </a:endParaRPr>
            </a:p>
          </p:txBody>
        </p:sp>
        <p:sp>
          <p:nvSpPr>
            <p:cNvPr id="182" name="Google Shape;182;p24"/>
            <p:cNvSpPr txBox="1"/>
            <p:nvPr/>
          </p:nvSpPr>
          <p:spPr>
            <a:xfrm>
              <a:off x="0" y="2448"/>
              <a:ext cx="1941"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Tahoma"/>
                <a:buNone/>
              </a:pPr>
              <a:r>
                <a:rPr b="1" i="1" lang="en-US" sz="3200" u="none">
                  <a:solidFill>
                    <a:schemeClr val="lt1"/>
                  </a:solidFill>
                  <a:latin typeface="Tahoma"/>
                  <a:ea typeface="Tahoma"/>
                  <a:cs typeface="Tahoma"/>
                  <a:sym typeface="Tahoma"/>
                </a:rPr>
                <a:t>Example 12. 1</a:t>
              </a:r>
              <a:endParaRPr/>
            </a:p>
          </p:txBody>
        </p:sp>
      </p:grpSp>
      <p:sp>
        <p:nvSpPr>
          <p:cNvPr id="183" name="Google Shape;183;p24"/>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a:t>
            </a:r>
            <a:fld id="{00000000-1234-1234-1234-123412341234}" type="slidenum">
              <a:rPr b="1" i="0" lang="en-US" sz="1200" u="none">
                <a:solidFill>
                  <a:schemeClr val="dk1"/>
                </a:solidFill>
                <a:latin typeface="Arial"/>
                <a:ea typeface="Arial"/>
                <a:cs typeface="Arial"/>
                <a:sym typeface="Arial"/>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ends">
  <a:themeElements>
    <a:clrScheme name="default">
      <a:dk1>
        <a:srgbClr val="000000"/>
      </a:dk1>
      <a:lt1>
        <a:srgbClr val="FFFFFF"/>
      </a:lt1>
      <a:dk2>
        <a:srgbClr val="333399"/>
      </a:dk2>
      <a:lt2>
        <a:srgbClr val="1C1C1C"/>
      </a:lt2>
      <a:accent1>
        <a:srgbClr val="00E4A8"/>
      </a:accent1>
      <a:accent2>
        <a:srgbClr val="FFCF01"/>
      </a:accent2>
      <a:accent3>
        <a:srgbClr val="FFFFFF"/>
      </a:accent3>
      <a:accent4>
        <a:srgbClr val="00E4A8"/>
      </a:accent4>
      <a:accent5>
        <a:srgbClr val="FFCF01"/>
      </a:accent5>
      <a:accent6>
        <a:srgbClr val="FFFFFF"/>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